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9"/>
  </p:notesMasterIdLst>
  <p:sldIdLst>
    <p:sldId id="290" r:id="rId8"/>
    <p:sldId id="336" r:id="rId9"/>
    <p:sldId id="272" r:id="rId10"/>
    <p:sldId id="273" r:id="rId11"/>
    <p:sldId id="269" r:id="rId12"/>
    <p:sldId id="270" r:id="rId13"/>
    <p:sldId id="257" r:id="rId14"/>
    <p:sldId id="264" r:id="rId15"/>
    <p:sldId id="293" r:id="rId16"/>
    <p:sldId id="280" r:id="rId17"/>
    <p:sldId id="334" r:id="rId18"/>
    <p:sldId id="308" r:id="rId19"/>
    <p:sldId id="282" r:id="rId20"/>
    <p:sldId id="317" r:id="rId21"/>
    <p:sldId id="318" r:id="rId22"/>
    <p:sldId id="319" r:id="rId23"/>
    <p:sldId id="320" r:id="rId24"/>
    <p:sldId id="321" r:id="rId25"/>
    <p:sldId id="322" r:id="rId26"/>
    <p:sldId id="323" r:id="rId27"/>
    <p:sldId id="324" r:id="rId28"/>
    <p:sldId id="332" r:id="rId29"/>
    <p:sldId id="331" r:id="rId30"/>
    <p:sldId id="313" r:id="rId31"/>
    <p:sldId id="325" r:id="rId32"/>
    <p:sldId id="326" r:id="rId33"/>
    <p:sldId id="335" r:id="rId34"/>
    <p:sldId id="333" r:id="rId35"/>
    <p:sldId id="289" r:id="rId36"/>
    <p:sldId id="316" r:id="rId37"/>
    <p:sldId id="315" r:id="rId38"/>
    <p:sldId id="337" r:id="rId39"/>
    <p:sldId id="263" r:id="rId40"/>
    <p:sldId id="271" r:id="rId41"/>
    <p:sldId id="268" r:id="rId42"/>
    <p:sldId id="286" r:id="rId43"/>
    <p:sldId id="276" r:id="rId44"/>
    <p:sldId id="279" r:id="rId45"/>
    <p:sldId id="327" r:id="rId46"/>
    <p:sldId id="328" r:id="rId47"/>
    <p:sldId id="329" r:id="rId48"/>
  </p:sldIdLst>
  <p:sldSz cx="9144000" cy="6858000" type="screen4x3"/>
  <p:notesSz cx="6858000" cy="9144000"/>
  <p:defaultTextStyle>
    <a:defPPr>
      <a:defRPr lang="en-US"/>
    </a:defPPr>
    <a:lvl1pPr algn="ctr" rtl="0" eaLnBrk="0" fontAlgn="base" hangingPunct="0">
      <a:spcBef>
        <a:spcPct val="0"/>
      </a:spcBef>
      <a:spcAft>
        <a:spcPct val="0"/>
      </a:spcAft>
      <a:defRPr sz="3000" kern="1200" baseline="30000">
        <a:solidFill>
          <a:schemeClr val="tx1"/>
        </a:solidFill>
        <a:latin typeface="Arial" charset="0"/>
        <a:ea typeface="ＭＳ Ｐゴシック" pitchFamily="84" charset="-128"/>
        <a:cs typeface="+mn-cs"/>
      </a:defRPr>
    </a:lvl1pPr>
    <a:lvl2pPr marL="457200" algn="ctr" rtl="0" eaLnBrk="0" fontAlgn="base" hangingPunct="0">
      <a:spcBef>
        <a:spcPct val="0"/>
      </a:spcBef>
      <a:spcAft>
        <a:spcPct val="0"/>
      </a:spcAft>
      <a:defRPr sz="3000" kern="1200" baseline="30000">
        <a:solidFill>
          <a:schemeClr val="tx1"/>
        </a:solidFill>
        <a:latin typeface="Arial" charset="0"/>
        <a:ea typeface="ＭＳ Ｐゴシック" pitchFamily="84" charset="-128"/>
        <a:cs typeface="+mn-cs"/>
      </a:defRPr>
    </a:lvl2pPr>
    <a:lvl3pPr marL="914400" algn="ctr" rtl="0" eaLnBrk="0" fontAlgn="base" hangingPunct="0">
      <a:spcBef>
        <a:spcPct val="0"/>
      </a:spcBef>
      <a:spcAft>
        <a:spcPct val="0"/>
      </a:spcAft>
      <a:defRPr sz="3000" kern="1200" baseline="30000">
        <a:solidFill>
          <a:schemeClr val="tx1"/>
        </a:solidFill>
        <a:latin typeface="Arial" charset="0"/>
        <a:ea typeface="ＭＳ Ｐゴシック" pitchFamily="84" charset="-128"/>
        <a:cs typeface="+mn-cs"/>
      </a:defRPr>
    </a:lvl3pPr>
    <a:lvl4pPr marL="1371600" algn="ctr" rtl="0" eaLnBrk="0" fontAlgn="base" hangingPunct="0">
      <a:spcBef>
        <a:spcPct val="0"/>
      </a:spcBef>
      <a:spcAft>
        <a:spcPct val="0"/>
      </a:spcAft>
      <a:defRPr sz="3000" kern="1200" baseline="30000">
        <a:solidFill>
          <a:schemeClr val="tx1"/>
        </a:solidFill>
        <a:latin typeface="Arial" charset="0"/>
        <a:ea typeface="ＭＳ Ｐゴシック" pitchFamily="84" charset="-128"/>
        <a:cs typeface="+mn-cs"/>
      </a:defRPr>
    </a:lvl4pPr>
    <a:lvl5pPr marL="1828800" algn="ctr" rtl="0" eaLnBrk="0" fontAlgn="base" hangingPunct="0">
      <a:spcBef>
        <a:spcPct val="0"/>
      </a:spcBef>
      <a:spcAft>
        <a:spcPct val="0"/>
      </a:spcAft>
      <a:defRPr sz="3000" kern="1200" baseline="30000">
        <a:solidFill>
          <a:schemeClr val="tx1"/>
        </a:solidFill>
        <a:latin typeface="Arial" charset="0"/>
        <a:ea typeface="ＭＳ Ｐゴシック" pitchFamily="84" charset="-128"/>
        <a:cs typeface="+mn-cs"/>
      </a:defRPr>
    </a:lvl5pPr>
    <a:lvl6pPr marL="2286000" algn="l" defTabSz="914400" rtl="0" eaLnBrk="1" latinLnBrk="0" hangingPunct="1">
      <a:defRPr sz="3000" kern="1200" baseline="30000">
        <a:solidFill>
          <a:schemeClr val="tx1"/>
        </a:solidFill>
        <a:latin typeface="Arial" charset="0"/>
        <a:ea typeface="ＭＳ Ｐゴシック" pitchFamily="84" charset="-128"/>
        <a:cs typeface="+mn-cs"/>
      </a:defRPr>
    </a:lvl6pPr>
    <a:lvl7pPr marL="2743200" algn="l" defTabSz="914400" rtl="0" eaLnBrk="1" latinLnBrk="0" hangingPunct="1">
      <a:defRPr sz="3000" kern="1200" baseline="30000">
        <a:solidFill>
          <a:schemeClr val="tx1"/>
        </a:solidFill>
        <a:latin typeface="Arial" charset="0"/>
        <a:ea typeface="ＭＳ Ｐゴシック" pitchFamily="84" charset="-128"/>
        <a:cs typeface="+mn-cs"/>
      </a:defRPr>
    </a:lvl7pPr>
    <a:lvl8pPr marL="3200400" algn="l" defTabSz="914400" rtl="0" eaLnBrk="1" latinLnBrk="0" hangingPunct="1">
      <a:defRPr sz="3000" kern="1200" baseline="30000">
        <a:solidFill>
          <a:schemeClr val="tx1"/>
        </a:solidFill>
        <a:latin typeface="Arial" charset="0"/>
        <a:ea typeface="ＭＳ Ｐゴシック" pitchFamily="84" charset="-128"/>
        <a:cs typeface="+mn-cs"/>
      </a:defRPr>
    </a:lvl8pPr>
    <a:lvl9pPr marL="3657600" algn="l" defTabSz="914400" rtl="0" eaLnBrk="1" latinLnBrk="0" hangingPunct="1">
      <a:defRPr sz="3000" kern="1200" baseline="300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1186" autoAdjust="0"/>
  </p:normalViewPr>
  <p:slideViewPr>
    <p:cSldViewPr snapToGrid="0">
      <p:cViewPr varScale="1">
        <p:scale>
          <a:sx n="70" d="100"/>
          <a:sy n="70" d="100"/>
        </p:scale>
        <p:origin x="-11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6"/>
    </p:cViewPr>
  </p:sorterViewPr>
  <p:notesViewPr>
    <p:cSldViewPr snapToGrid="0">
      <p:cViewPr varScale="1">
        <p:scale>
          <a:sx n="103" d="100"/>
          <a:sy n="103" d="100"/>
        </p:scale>
        <p:origin x="-3368"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a:lvl1pPr>
          </a:lstStyle>
          <a:p>
            <a:fld id="{864FDEF3-24E1-4840-860C-6D0109676A90}"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522E0-7D65-45F8-A9DC-42AF12C5E972}" type="slidenum">
              <a:rPr lang="en-US"/>
              <a:pPr/>
              <a:t>1</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11E58-2ECF-4317-A8FD-2A4AC4E88A57}" type="slidenum">
              <a:rPr lang="en-US"/>
              <a:pPr/>
              <a:t>13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17BB5-6094-4201-98DC-D34EC8B07081}" type="slidenum">
              <a:rPr lang="en-US">
                <a:solidFill>
                  <a:prstClr val="black"/>
                </a:solidFill>
              </a:rPr>
              <a:pPr/>
              <a:t>14</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40F04-0352-4808-9AAE-3A60EF6AC569}" type="slidenum">
              <a:rPr lang="en-US">
                <a:solidFill>
                  <a:prstClr val="black"/>
                </a:solidFill>
              </a:rPr>
              <a:pPr/>
              <a:t>15</a:t>
            </a:fld>
            <a:endParaRPr lang="en-US">
              <a:solidFill>
                <a:prstClr val="black"/>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0094F-C96A-4F5A-9B24-C7D1B625F920}" type="slidenum">
              <a:rPr lang="en-US">
                <a:solidFill>
                  <a:prstClr val="black"/>
                </a:solidFill>
              </a:rPr>
              <a:pPr/>
              <a:t>16</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BCC28-C5D0-4014-91DA-E015F3B1057B}" type="slidenum">
              <a:rPr lang="en-US">
                <a:solidFill>
                  <a:prstClr val="black"/>
                </a:solidFill>
              </a:rPr>
              <a:pPr/>
              <a:t>17</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B1C53-EB27-400E-9FED-CB85CB5F2C70}" type="slidenum">
              <a:rPr lang="en-US">
                <a:solidFill>
                  <a:prstClr val="black"/>
                </a:solidFill>
              </a:rPr>
              <a:pPr/>
              <a:t>18</a:t>
            </a:fld>
            <a:endParaRPr lang="en-US">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5CE1-4251-401B-B5E9-BB4B2FE0AC4C}" type="slidenum">
              <a:rPr lang="en-US">
                <a:solidFill>
                  <a:prstClr val="black"/>
                </a:solidFill>
              </a:rPr>
              <a:pPr/>
              <a:t>19</a:t>
            </a:fld>
            <a:endParaRPr lang="en-US">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261F1-2013-47FB-BEA6-8FA9B2825E24}" type="slidenum">
              <a:rPr lang="en-US">
                <a:solidFill>
                  <a:prstClr val="black"/>
                </a:solidFill>
              </a:rPr>
              <a:pPr/>
              <a:t>20</a:t>
            </a:fld>
            <a:endParaRPr lang="en-US">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66639-C1BC-422C-95C4-04CD67E946F2}" type="slidenum">
              <a:rPr lang="en-US">
                <a:solidFill>
                  <a:prstClr val="black"/>
                </a:solidFill>
              </a:rPr>
              <a:pPr/>
              <a:t>21</a:t>
            </a:fld>
            <a:endParaRPr lang="en-US">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EE5B6-9942-498E-81C2-E49130D9F57B}" type="slidenum">
              <a:rPr lang="en-US">
                <a:solidFill>
                  <a:prstClr val="black"/>
                </a:solidFill>
              </a:rPr>
              <a:pPr/>
              <a:t>25</a:t>
            </a:fld>
            <a:endParaRPr lang="en-US">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7DE53-8679-40D9-ADE8-BF54DCDE595F}" type="slidenum">
              <a:rPr lang="en-US"/>
              <a:pPr/>
              <a:t>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DA3BC-1FB8-4289-A589-C13ED641D876}" type="slidenum">
              <a:rPr lang="en-US">
                <a:solidFill>
                  <a:prstClr val="black"/>
                </a:solidFill>
              </a:rPr>
              <a:pPr/>
              <a:t>26</a:t>
            </a:fld>
            <a:endParaRPr lang="en-US">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it-IT" dirty="0" smtClean="0"/>
              <a:t>è un isotopo che ha relativamente basse sezioni di cattura e/o di fissione al di fuori della zona ad alte energie e di quella delle risonanze (</a:t>
            </a:r>
            <a:r>
              <a:rPr lang="it-IT" dirty="0" err="1" smtClean="0"/>
              <a:t>epitermica</a:t>
            </a:r>
            <a:r>
              <a:rPr lang="it-IT" dirty="0" smtClean="0"/>
              <a:t>) ma, soprattutto, ha dei canali di formazione (al di fuori delle due zone segnalate) più efficienti di quelli di bruciamento (quello principale è Pu-242+n </a:t>
            </a:r>
            <a:r>
              <a:rPr lang="it-IT" dirty="0" err="1" smtClean="0"/>
              <a:t>--</a:t>
            </a:r>
            <a:r>
              <a:rPr lang="it-IT" dirty="0" smtClean="0"/>
              <a:t>&gt; Pu-243 </a:t>
            </a:r>
            <a:r>
              <a:rPr lang="it-IT" dirty="0" err="1" smtClean="0"/>
              <a:t>--</a:t>
            </a:r>
            <a:r>
              <a:rPr lang="it-IT" dirty="0" smtClean="0"/>
              <a:t>&gt; Am-243 poi Am-243+n </a:t>
            </a:r>
            <a:r>
              <a:rPr lang="it-IT" dirty="0" err="1" smtClean="0"/>
              <a:t>--</a:t>
            </a:r>
            <a:r>
              <a:rPr lang="it-IT" dirty="0" smtClean="0"/>
              <a:t>&gt; Am-244 </a:t>
            </a:r>
            <a:r>
              <a:rPr lang="it-IT" dirty="0" err="1" smtClean="0"/>
              <a:t>--</a:t>
            </a:r>
            <a:r>
              <a:rPr lang="it-IT" dirty="0" smtClean="0"/>
              <a:t>&gt; Cm-244). In più decade in maniera relativamente rapida (vita media e tempo di dimezzamento dell'ordine di 30 e 18 anni), cosa che lo rende difficile da manipolare (per essere inserito nel combustibile fresco, è necessario un processo di produzione </a:t>
            </a:r>
            <a:r>
              <a:rPr lang="it-IT" dirty="0" err="1" smtClean="0"/>
              <a:t>remotizzato</a:t>
            </a:r>
            <a:r>
              <a:rPr lang="it-IT" dirty="0" smtClean="0"/>
              <a:t> con adeguate schermature e comunque, come sai, il tenore massimo di MA è limitato, almeno ad oggi, da aspetti tecnologici e di scienza dei materiali), ma decade (alfa) in Pu-240 che, come sai, rimane altamente </a:t>
            </a:r>
            <a:r>
              <a:rPr lang="it-IT" dirty="0" err="1" smtClean="0"/>
              <a:t>radiotossico</a:t>
            </a:r>
            <a:r>
              <a:rPr lang="it-IT" dirty="0" smtClean="0"/>
              <a:t> per un lunghissimo periodo di tempo; quest'ultimo se creato all'interno di un reattore, è un fertile che viene convertito abbastanza facilmente in Pu-241 (o, al limite, con opportuni spettri, anche direttamente fissionato) ma se prodotto al di fuori è un serio problema per lo stoccaggio delle scorie (si potrebbe attendere almeno una cinquantina di anni il decadimento di buona parte del Cm-244 in Pu-241 prima di </a:t>
            </a:r>
            <a:r>
              <a:rPr lang="it-IT" dirty="0" err="1" smtClean="0"/>
              <a:t>riprocessare</a:t>
            </a:r>
            <a:r>
              <a:rPr lang="it-IT" dirty="0" smtClean="0"/>
              <a:t> lo </a:t>
            </a:r>
            <a:r>
              <a:rPr lang="it-IT" dirty="0" err="1" smtClean="0"/>
              <a:t>spent</a:t>
            </a:r>
            <a:r>
              <a:rPr lang="it-IT" dirty="0" smtClean="0"/>
              <a:t> </a:t>
            </a:r>
            <a:r>
              <a:rPr lang="it-IT" dirty="0" err="1" smtClean="0"/>
              <a:t>fuel</a:t>
            </a:r>
            <a:r>
              <a:rPr lang="it-IT" dirty="0" smtClean="0"/>
              <a:t>, ma questo tempo è, al momento, abbastanza più lungo dei tempi previsti negli attuali cicli del combustibile prima del </a:t>
            </a:r>
            <a:r>
              <a:rPr lang="it-IT" dirty="0" err="1" smtClean="0"/>
              <a:t>riprocessamento</a:t>
            </a:r>
            <a:r>
              <a:rPr lang="it-IT" dirty="0" smtClean="0"/>
              <a:t>). Infine, last </a:t>
            </a:r>
            <a:r>
              <a:rPr lang="it-IT" dirty="0" err="1" smtClean="0"/>
              <a:t>but</a:t>
            </a:r>
            <a:r>
              <a:rPr lang="it-IT" dirty="0" smtClean="0"/>
              <a:t> </a:t>
            </a:r>
            <a:r>
              <a:rPr lang="it-IT" dirty="0" err="1" smtClean="0"/>
              <a:t>not</a:t>
            </a:r>
            <a:r>
              <a:rPr lang="it-IT" dirty="0" smtClean="0"/>
              <a:t> the </a:t>
            </a:r>
            <a:r>
              <a:rPr lang="it-IT" dirty="0" err="1" smtClean="0"/>
              <a:t>least</a:t>
            </a:r>
            <a:r>
              <a:rPr lang="it-IT" dirty="0" smtClean="0"/>
              <a:t>, la separazione chimica fra Am e Cm è al momento testata solo su scala di laboratorio (e con efficienze di separazione non entusiasmanti) e quindi, almeno su scala "industriale" sarebbe necessario trattare assieme Am e Cm; questo comporta una notevole complicazione nella scelta dello spettro neutronico ottimale del reattore/bruciatore, in quanto le zone con le più alte sezioni d'urto di trasmutazione per i due elementi (o meglio per gli isotopi principali degli stessi) sono sostanzialmente diverse (almeno negli spettri "ragionevoli" per i reattori a fissione, i.e. piccati dal centinaio di </a:t>
            </a:r>
            <a:r>
              <a:rPr lang="it-IT" dirty="0" err="1" smtClean="0"/>
              <a:t>KeV</a:t>
            </a:r>
            <a:r>
              <a:rPr lang="it-IT" dirty="0" smtClean="0"/>
              <a:t> in giù). </a:t>
            </a:r>
            <a:endParaRPr lang="it-IT" dirty="0"/>
          </a:p>
        </p:txBody>
      </p:sp>
      <p:sp>
        <p:nvSpPr>
          <p:cNvPr id="4" name="Segnaposto numero diapositiva 3"/>
          <p:cNvSpPr>
            <a:spLocks noGrp="1"/>
          </p:cNvSpPr>
          <p:nvPr>
            <p:ph type="sldNum" sz="quarter" idx="10"/>
          </p:nvPr>
        </p:nvSpPr>
        <p:spPr/>
        <p:txBody>
          <a:bodyPr/>
          <a:lstStyle/>
          <a:p>
            <a:fld id="{864FDEF3-24E1-4840-860C-6D0109676A90}"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1FC6A-2B00-433B-9153-45107D806F97}" type="slidenum">
              <a:rPr lang="en-US"/>
              <a:pPr/>
              <a:t>29</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7DE53-8679-40D9-ADE8-BF54DCDE595F}" type="slidenum">
              <a:rPr lang="en-US"/>
              <a:pPr/>
              <a:t>32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3CF96-C57C-40FE-834A-E2AB384E7799}" type="slidenum">
              <a:rPr lang="en-US"/>
              <a:pPr/>
              <a:t>33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568BB-BB61-4686-A318-7CB42C8674AE}" type="slidenum">
              <a:rPr lang="en-US"/>
              <a:pPr/>
              <a:t>34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E4729-C08E-489F-B1AE-EA2506C86E49}" type="slidenum">
              <a:rPr lang="en-US"/>
              <a:pPr/>
              <a:t>35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CBBDC-7646-4674-B7FA-BAE61D31394E}" type="slidenum">
              <a:rPr lang="en-US"/>
              <a:pPr/>
              <a:t>36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2E3A8-D1DE-48CF-AB24-206D24184E9F}" type="slidenum">
              <a:rPr lang="en-US"/>
              <a:pPr/>
              <a:t>37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86669-C591-4619-86B6-4D50232A5322}" type="slidenum">
              <a:rPr lang="en-US"/>
              <a:pPr/>
              <a:t>38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01C78-7AD4-4267-8D3A-98323BAAD695}" type="slidenum">
              <a:rPr lang="en-US"/>
              <a:pPr/>
              <a:t>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DE58C-6B33-4BB4-8749-C91397C786EA}" type="slidenum">
              <a:rPr lang="en-US">
                <a:solidFill>
                  <a:prstClr val="black"/>
                </a:solidFill>
              </a:rPr>
              <a:pPr/>
              <a:t>39</a:t>
            </a:fld>
            <a:endParaRPr lang="en-US">
              <a:solidFill>
                <a:prstClr val="black"/>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81555-5580-4EFA-A20E-152AF782A855}" type="slidenum">
              <a:rPr lang="en-US">
                <a:solidFill>
                  <a:prstClr val="black"/>
                </a:solidFill>
              </a:rPr>
              <a:pPr/>
              <a:t>40</a:t>
            </a:fld>
            <a:endParaRPr lang="en-US">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41FA9-DC1B-49CD-8EB7-5D03D9A0E8CD}" type="slidenum">
              <a:rPr lang="en-US">
                <a:solidFill>
                  <a:prstClr val="black"/>
                </a:solidFill>
              </a:rPr>
              <a:pPr/>
              <a:t>41</a:t>
            </a:fld>
            <a:endParaRPr lang="en-US">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675C9-1DBD-466D-B0F8-B090710D7DFD}" type="slidenum">
              <a:rPr lang="en-US"/>
              <a:pPr/>
              <a:t>5</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CFC6B-4420-4C02-AE32-11749BB7F80B}" type="slidenum">
              <a:rPr lang="en-US"/>
              <a:pPr/>
              <a:t>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84FD4-B72A-43CA-B377-E02A465FE919}" type="slidenum">
              <a:rPr lang="en-US"/>
              <a:pPr/>
              <a:t>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7F1A9-B023-431E-945B-0E69D141116E}"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10EE5-4949-4D80-BA3F-F15477803494}" type="slidenum">
              <a:rPr lang="en-US"/>
              <a:pPr/>
              <a:t>10</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10EE5-4949-4D80-BA3F-F15477803494}" type="slidenum">
              <a:rPr lang="en-US"/>
              <a:pPr/>
              <a:t>11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ECE7F25B-55F0-4368-AD11-479938FBC28C}"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DFF7D73F-8A64-42FA-B4D5-96881EF91A35}"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5073EAF4-BE54-42FC-B62C-8D5EF65D39C7}"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3D74309-5FC5-4C05-B73B-C1063507C71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23D4FAB7-C046-4D09-AE5C-DFD40927C16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881ECBE-7348-4063-AC23-B02D522DCC1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5E4442B8-8359-4161-9C44-22A18D6CCB83}"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156BB9F0-A8E7-4035-B868-14DC896ECD21}"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BF9E7893-9F99-4943-9BA9-F09B02CDCC56}"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8A895A54-02E6-47CF-B929-FE618DC3764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4BE1D11-3746-4E63-B8A2-5C35F1DA801E}"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EFF24571-3F69-4383-8691-93A4C42DC503}" type="slidenum">
              <a:rPr lang="en-US"/>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E4F86D42-F89B-4C89-9508-1737703B87B4}"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222ABB7-B34B-4701-8BFC-CA2798566445}"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32CAE07-31E0-488B-B188-89532F91E9F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3634E3A1-D1D6-42B9-9C76-D209E418EF64}" type="slidenum">
              <a:rPr lang="en-US"/>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EEE411DF-F96C-4F01-8692-3E042A011AB8}" type="slidenum">
              <a:rPr lang="en-US"/>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3D74309-5FC5-4C05-B73B-C1063507C71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23D4FAB7-C046-4D09-AE5C-DFD40927C16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881ECBE-7348-4063-AC23-B02D522DCC1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5E4442B8-8359-4161-9C44-22A18D6CCB83}"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156BB9F0-A8E7-4035-B868-14DC896ECD21}"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p>
        </p:txBody>
      </p:sp>
      <p:sp>
        <p:nvSpPr>
          <p:cNvPr id="8" name="Segnaposto piè di pagina 7"/>
          <p:cNvSpPr>
            <a:spLocks noGrp="1"/>
          </p:cNvSpPr>
          <p:nvPr>
            <p:ph type="ftr" sz="quarter" idx="11"/>
          </p:nvPr>
        </p:nvSpPr>
        <p:spPr/>
        <p:txBody>
          <a:bodyPr/>
          <a:lstStyle>
            <a:lvl1pPr>
              <a:defRPr/>
            </a:lvl1pPr>
          </a:lstStyle>
          <a:p>
            <a:endParaRPr lang="en-US"/>
          </a:p>
        </p:txBody>
      </p:sp>
      <p:sp>
        <p:nvSpPr>
          <p:cNvPr id="9" name="Segnaposto numero diapositiva 8"/>
          <p:cNvSpPr>
            <a:spLocks noGrp="1"/>
          </p:cNvSpPr>
          <p:nvPr>
            <p:ph type="sldNum" sz="quarter" idx="12"/>
          </p:nvPr>
        </p:nvSpPr>
        <p:spPr/>
        <p:txBody>
          <a:bodyPr/>
          <a:lstStyle>
            <a:lvl1pPr>
              <a:defRPr/>
            </a:lvl1pPr>
          </a:lstStyle>
          <a:p>
            <a:fld id="{FD59C8D4-73A7-463A-ACE0-AD5AA0A5117C}" type="slidenum">
              <a:rPr lang="en-US"/>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BF9E7893-9F99-4943-9BA9-F09B02CDCC56}"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8A895A54-02E6-47CF-B929-FE618DC3764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4BE1D11-3746-4E63-B8A2-5C35F1DA801E}"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E4F86D42-F89B-4C89-9508-1737703B87B4}"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222ABB7-B34B-4701-8BFC-CA2798566445}"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32CAE07-31E0-488B-B188-89532F91E9F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3D74309-5FC5-4C05-B73B-C1063507C71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23D4FAB7-C046-4D09-AE5C-DFD40927C16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881ECBE-7348-4063-AC23-B02D522DCC12}"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5E4442B8-8359-4161-9C44-22A18D6CCB83}"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p>
        </p:txBody>
      </p:sp>
      <p:sp>
        <p:nvSpPr>
          <p:cNvPr id="4" name="Segnaposto piè di pagina 3"/>
          <p:cNvSpPr>
            <a:spLocks noGrp="1"/>
          </p:cNvSpPr>
          <p:nvPr>
            <p:ph type="ftr" sz="quarter" idx="11"/>
          </p:nvPr>
        </p:nvSpPr>
        <p:spPr/>
        <p:txBody>
          <a:bodyPr/>
          <a:lstStyle>
            <a:lvl1pPr>
              <a:defRPr/>
            </a:lvl1pPr>
          </a:lstStyle>
          <a:p>
            <a:endParaRPr lang="en-US"/>
          </a:p>
        </p:txBody>
      </p:sp>
      <p:sp>
        <p:nvSpPr>
          <p:cNvPr id="5" name="Segnaposto numero diapositiva 4"/>
          <p:cNvSpPr>
            <a:spLocks noGrp="1"/>
          </p:cNvSpPr>
          <p:nvPr>
            <p:ph type="sldNum" sz="quarter" idx="12"/>
          </p:nvPr>
        </p:nvSpPr>
        <p:spPr/>
        <p:txBody>
          <a:bodyPr/>
          <a:lstStyle>
            <a:lvl1pPr>
              <a:defRPr/>
            </a:lvl1pPr>
          </a:lstStyle>
          <a:p>
            <a:fld id="{0FAC6F60-CC08-4CA6-AF44-4E134FC7C22F}" type="slidenum">
              <a:rPr lang="en-US"/>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156BB9F0-A8E7-4035-B868-14DC896ECD21}"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BF9E7893-9F99-4943-9BA9-F09B02CDCC56}"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8A895A54-02E6-47CF-B929-FE618DC3764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4BE1D11-3746-4E63-B8A2-5C35F1DA801E}"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E4F86D42-F89B-4C89-9508-1737703B87B4}"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222ABB7-B34B-4701-8BFC-CA2798566445}"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32CAE07-31E0-488B-B188-89532F91E9F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p>
        </p:txBody>
      </p:sp>
      <p:sp>
        <p:nvSpPr>
          <p:cNvPr id="3" name="Segnaposto piè di pagina 2"/>
          <p:cNvSpPr>
            <a:spLocks noGrp="1"/>
          </p:cNvSpPr>
          <p:nvPr>
            <p:ph type="ftr" sz="quarter" idx="11"/>
          </p:nvPr>
        </p:nvSpPr>
        <p:spPr/>
        <p:txBody>
          <a:bodyPr/>
          <a:lstStyle>
            <a:lvl1pPr>
              <a:defRPr/>
            </a:lvl1pPr>
          </a:lstStyle>
          <a:p>
            <a:endParaRPr lang="en-US"/>
          </a:p>
        </p:txBody>
      </p:sp>
      <p:sp>
        <p:nvSpPr>
          <p:cNvPr id="4" name="Segnaposto numero diapositiva 3"/>
          <p:cNvSpPr>
            <a:spLocks noGrp="1"/>
          </p:cNvSpPr>
          <p:nvPr>
            <p:ph type="sldNum" sz="quarter" idx="12"/>
          </p:nvPr>
        </p:nvSpPr>
        <p:spPr/>
        <p:txBody>
          <a:bodyPr/>
          <a:lstStyle>
            <a:lvl1pPr>
              <a:defRPr/>
            </a:lvl1pPr>
          </a:lstStyle>
          <a:p>
            <a:fld id="{6C145674-34AB-43FC-842B-7B9829C10003}" type="slidenum">
              <a:rPr lang="en-US"/>
              <a:pPr/>
              <a:t>‹N›</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82643F2-81D6-452A-A79E-D52806BAE036}" type="datetimeFigureOut">
              <a:rPr lang="en-US" smtClean="0">
                <a:solidFill>
                  <a:prstClr val="black">
                    <a:tint val="75000"/>
                  </a:prstClr>
                </a:solidFill>
              </a:rPr>
              <a:pPr/>
              <a:t>10/27/2013</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F38BCC24-1C82-4791-BE40-009D6945B450}"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0B490058-8CF6-48DA-BB8D-AD17A8074285}"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804F5B29-67BE-4184-AC2C-705CF8189B8A}"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baseline="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aseline="0"/>
            </a:lvl1pPr>
          </a:lstStyle>
          <a:p>
            <a:fld id="{30E5D8FD-33C8-4396-92FC-B8D63382019D}"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84" charset="-128"/>
        </a:defRPr>
      </a:lvl2pPr>
      <a:lvl3pPr algn="ctr" rtl="0" fontAlgn="base">
        <a:spcBef>
          <a:spcPct val="0"/>
        </a:spcBef>
        <a:spcAft>
          <a:spcPct val="0"/>
        </a:spcAft>
        <a:defRPr sz="4400">
          <a:solidFill>
            <a:schemeClr val="tx2"/>
          </a:solidFill>
          <a:latin typeface="Arial" charset="0"/>
          <a:ea typeface="ＭＳ Ｐゴシック" pitchFamily="84" charset="-128"/>
        </a:defRPr>
      </a:lvl3pPr>
      <a:lvl4pPr algn="ctr" rtl="0" fontAlgn="base">
        <a:spcBef>
          <a:spcPct val="0"/>
        </a:spcBef>
        <a:spcAft>
          <a:spcPct val="0"/>
        </a:spcAft>
        <a:defRPr sz="4400">
          <a:solidFill>
            <a:schemeClr val="tx2"/>
          </a:solidFill>
          <a:latin typeface="Arial" charset="0"/>
          <a:ea typeface="ＭＳ Ｐゴシック" pitchFamily="84" charset="-128"/>
        </a:defRPr>
      </a:lvl4pPr>
      <a:lvl5pPr algn="ctr" rtl="0" fontAlgn="base">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a:endParaRPr lang="en-US" baseline="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baseline="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EC54079-0285-45BF-A5C6-27D44BE9CE25}" type="slidenum">
              <a:rPr lang="en-US" baseline="0">
                <a:solidFill>
                  <a:srgbClr val="000000"/>
                </a:solidFill>
              </a:rPr>
              <a:pPr/>
              <a:t>‹N›</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84" charset="-128"/>
        </a:defRPr>
      </a:lvl2pPr>
      <a:lvl3pPr algn="ctr" rtl="0" fontAlgn="base">
        <a:spcBef>
          <a:spcPct val="0"/>
        </a:spcBef>
        <a:spcAft>
          <a:spcPct val="0"/>
        </a:spcAft>
        <a:defRPr sz="4400">
          <a:solidFill>
            <a:schemeClr val="tx2"/>
          </a:solidFill>
          <a:latin typeface="Arial" charset="0"/>
          <a:ea typeface="ＭＳ Ｐゴシック" pitchFamily="84" charset="-128"/>
        </a:defRPr>
      </a:lvl3pPr>
      <a:lvl4pPr algn="ctr" rtl="0" fontAlgn="base">
        <a:spcBef>
          <a:spcPct val="0"/>
        </a:spcBef>
        <a:spcAft>
          <a:spcPct val="0"/>
        </a:spcAft>
        <a:defRPr sz="4400">
          <a:solidFill>
            <a:schemeClr val="tx2"/>
          </a:solidFill>
          <a:latin typeface="Arial" charset="0"/>
          <a:ea typeface="ＭＳ Ｐゴシック" pitchFamily="84" charset="-128"/>
        </a:defRPr>
      </a:lvl4pPr>
      <a:lvl5pPr algn="ctr" rtl="0" fontAlgn="base">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baseline="0">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aseline="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38BCC24-1C82-4791-BE40-009D6945B450}" type="slidenum">
              <a:rPr lang="en-US" baseline="0" smtClean="0">
                <a:solidFill>
                  <a:prstClr val="black">
                    <a:tint val="75000"/>
                  </a:prstClr>
                </a:solidFill>
                <a:latin typeface="Calibri"/>
              </a:rPr>
              <a:pPr eaLnBrk="1" fontAlgn="auto" hangingPunct="1">
                <a:spcBef>
                  <a:spcPts val="0"/>
                </a:spcBef>
                <a:spcAft>
                  <a:spcPts val="0"/>
                </a:spcAft>
              </a:pPr>
              <a:t>‹N›</a:t>
            </a:fld>
            <a:endParaRPr lang="en-US" baseline="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82643F2-81D6-452A-A79E-D52806BAE036}" type="datetimeFigureOut">
              <a:rPr lang="en-US" baseline="0" smtClean="0">
                <a:solidFill>
                  <a:prstClr val="black">
                    <a:tint val="75000"/>
                  </a:prstClr>
                </a:solidFill>
                <a:latin typeface="Calibri"/>
              </a:rPr>
              <a:pPr eaLnBrk="1" fontAlgn="auto" hangingPunct="1">
                <a:spcBef>
                  <a:spcPts val="0"/>
                </a:spcBef>
                <a:spcAft>
                  <a:spcPts val="0"/>
                </a:spcAft>
              </a:pPr>
              <a:t>10/27/2013</a:t>
            </a:fld>
            <a:endParaRPr lang="en-US" baseline="0">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aseline="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38BCC24-1C82-4791-BE40-009D6945B450}" type="slidenum">
              <a:rPr lang="en-US" baseline="0" smtClean="0">
                <a:solidFill>
                  <a:prstClr val="black">
                    <a:tint val="75000"/>
                  </a:prstClr>
                </a:solidFill>
                <a:latin typeface="Calibri"/>
              </a:rPr>
              <a:pPr eaLnBrk="1" fontAlgn="auto" hangingPunct="1">
                <a:spcBef>
                  <a:spcPts val="0"/>
                </a:spcBef>
                <a:spcAft>
                  <a:spcPts val="0"/>
                </a:spcAft>
              </a:pPr>
              <a:t>‹N›</a:t>
            </a:fld>
            <a:endParaRPr lang="en-US" baseline="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a:endParaRPr lang="en-US" baseline="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baseline="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EC54079-0285-45BF-A5C6-27D44BE9CE25}" type="slidenum">
              <a:rPr lang="en-US" baseline="0">
                <a:solidFill>
                  <a:srgbClr val="000000"/>
                </a:solidFill>
              </a:rPr>
              <a:pPr/>
              <a:t>‹N›</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84" charset="-128"/>
        </a:defRPr>
      </a:lvl2pPr>
      <a:lvl3pPr algn="ctr" rtl="0" fontAlgn="base">
        <a:spcBef>
          <a:spcPct val="0"/>
        </a:spcBef>
        <a:spcAft>
          <a:spcPct val="0"/>
        </a:spcAft>
        <a:defRPr sz="4400">
          <a:solidFill>
            <a:schemeClr val="tx2"/>
          </a:solidFill>
          <a:latin typeface="Arial" charset="0"/>
          <a:ea typeface="ＭＳ Ｐゴシック" pitchFamily="84" charset="-128"/>
        </a:defRPr>
      </a:lvl3pPr>
      <a:lvl4pPr algn="ctr" rtl="0" fontAlgn="base">
        <a:spcBef>
          <a:spcPct val="0"/>
        </a:spcBef>
        <a:spcAft>
          <a:spcPct val="0"/>
        </a:spcAft>
        <a:defRPr sz="4400">
          <a:solidFill>
            <a:schemeClr val="tx2"/>
          </a:solidFill>
          <a:latin typeface="Arial" charset="0"/>
          <a:ea typeface="ＭＳ Ｐゴシック" pitchFamily="84" charset="-128"/>
        </a:defRPr>
      </a:lvl4pPr>
      <a:lvl5pPr algn="ctr" rtl="0" fontAlgn="base">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a:endParaRPr lang="en-US" baseline="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baseline="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EC54079-0285-45BF-A5C6-27D44BE9CE25}" type="slidenum">
              <a:rPr lang="en-US" baseline="0">
                <a:solidFill>
                  <a:srgbClr val="000000"/>
                </a:solidFill>
              </a:rPr>
              <a:pPr/>
              <a:t>‹N›</a:t>
            </a:fld>
            <a:endParaRPr lang="en-US" baseline="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84" charset="-128"/>
        </a:defRPr>
      </a:lvl2pPr>
      <a:lvl3pPr algn="ctr" rtl="0" fontAlgn="base">
        <a:spcBef>
          <a:spcPct val="0"/>
        </a:spcBef>
        <a:spcAft>
          <a:spcPct val="0"/>
        </a:spcAft>
        <a:defRPr sz="4400">
          <a:solidFill>
            <a:schemeClr val="tx2"/>
          </a:solidFill>
          <a:latin typeface="Arial" charset="0"/>
          <a:ea typeface="ＭＳ Ｐゴシック" pitchFamily="84" charset="-128"/>
        </a:defRPr>
      </a:lvl3pPr>
      <a:lvl4pPr algn="ctr" rtl="0" fontAlgn="base">
        <a:spcBef>
          <a:spcPct val="0"/>
        </a:spcBef>
        <a:spcAft>
          <a:spcPct val="0"/>
        </a:spcAft>
        <a:defRPr sz="4400">
          <a:solidFill>
            <a:schemeClr val="tx2"/>
          </a:solidFill>
          <a:latin typeface="Arial" charset="0"/>
          <a:ea typeface="ＭＳ Ｐゴシック" pitchFamily="84" charset="-128"/>
        </a:defRPr>
      </a:lvl4pPr>
      <a:lvl5pPr algn="ctr" rtl="0" fontAlgn="base">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82643F2-81D6-452A-A79E-D52806BAE036}" type="datetimeFigureOut">
              <a:rPr lang="en-US" baseline="0" smtClean="0">
                <a:solidFill>
                  <a:prstClr val="black">
                    <a:tint val="75000"/>
                  </a:prstClr>
                </a:solidFill>
                <a:latin typeface="Calibri"/>
                <a:ea typeface="+mn-ea"/>
              </a:rPr>
              <a:pPr eaLnBrk="1" fontAlgn="auto" hangingPunct="1">
                <a:spcBef>
                  <a:spcPts val="0"/>
                </a:spcBef>
                <a:spcAft>
                  <a:spcPts val="0"/>
                </a:spcAft>
              </a:pPr>
              <a:t>10/27/2013</a:t>
            </a:fld>
            <a:endParaRPr lang="en-US" baseline="0">
              <a:solidFill>
                <a:prstClr val="black">
                  <a:tint val="75000"/>
                </a:prstClr>
              </a:solidFill>
              <a:latin typeface="Calibri"/>
              <a:ea typeface="+mn-ea"/>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aseline="0">
              <a:solidFill>
                <a:prstClr val="black">
                  <a:tint val="75000"/>
                </a:prstClr>
              </a:solidFill>
              <a:latin typeface="Calibri"/>
              <a:ea typeface="+mn-ea"/>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38BCC24-1C82-4791-BE40-009D6945B450}" type="slidenum">
              <a:rPr lang="en-US" baseline="0" smtClean="0">
                <a:solidFill>
                  <a:prstClr val="black">
                    <a:tint val="75000"/>
                  </a:prstClr>
                </a:solidFill>
                <a:latin typeface="Calibri"/>
                <a:ea typeface="+mn-ea"/>
              </a:rPr>
              <a:pPr eaLnBrk="1" fontAlgn="auto" hangingPunct="1">
                <a:spcBef>
                  <a:spcPts val="0"/>
                </a:spcBef>
                <a:spcAft>
                  <a:spcPts val="0"/>
                </a:spcAft>
              </a:pPr>
              <a:t>‹N›</a:t>
            </a:fld>
            <a:endParaRPr lang="en-US" baseline="0">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1.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6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17" Type="http://schemas.microsoft.com/office/2007/relationships/hdphoto" Target="NULL"/><Relationship Id="rId2" Type="http://schemas.openxmlformats.org/officeDocument/2006/relationships/image" Target="../media/image34.png"/><Relationship Id="rId1" Type="http://schemas.openxmlformats.org/officeDocument/2006/relationships/slideLayout" Target="../slideLayouts/slideLayout6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7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hyperlink" Target="http://www.ge.infn.it/~opisso/CDR/cdr.htm" TargetMode="Externa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44435" y="1572025"/>
            <a:ext cx="7848600" cy="1676400"/>
          </a:xfrm>
          <a:noFill/>
        </p:spPr>
        <p:txBody>
          <a:bodyPr/>
          <a:lstStyle/>
          <a:p>
            <a:r>
              <a:rPr lang="en-US" sz="4000" dirty="0">
                <a:solidFill>
                  <a:schemeClr val="tx2"/>
                </a:solidFill>
                <a:latin typeface="+mj-lt"/>
                <a:ea typeface="+mj-ea"/>
                <a:cs typeface="+mj-cs"/>
              </a:rPr>
              <a:t>Study of </a:t>
            </a:r>
            <a:r>
              <a:rPr lang="en-US" sz="4000" dirty="0" smtClean="0"/>
              <a:t>an intrinsically safe infrastructure for training and research on nuclear technologies</a:t>
            </a:r>
            <a:r>
              <a:rPr lang="it-IT" sz="4000" dirty="0" smtClean="0"/>
              <a:t/>
            </a:r>
            <a:br>
              <a:rPr lang="it-IT" sz="4000" dirty="0" smtClean="0"/>
            </a:br>
            <a:endParaRPr lang="it-IT" sz="3800" dirty="0">
              <a:latin typeface="Comic Sans MS" pitchFamily="84" charset="0"/>
            </a:endParaRPr>
          </a:p>
        </p:txBody>
      </p:sp>
      <p:sp>
        <p:nvSpPr>
          <p:cNvPr id="6" name="Rectangle 4"/>
          <p:cNvSpPr>
            <a:spLocks noChangeArrowheads="1"/>
          </p:cNvSpPr>
          <p:nvPr/>
        </p:nvSpPr>
        <p:spPr bwMode="auto">
          <a:xfrm>
            <a:off x="703665" y="3465601"/>
            <a:ext cx="7996292" cy="913070"/>
          </a:xfrm>
          <a:prstGeom prst="rect">
            <a:avLst/>
          </a:prstGeom>
          <a:noFill/>
          <a:ln w="9525">
            <a:noFill/>
            <a:miter lim="800000"/>
            <a:headEnd/>
            <a:tailEnd/>
          </a:ln>
        </p:spPr>
        <p:txBody>
          <a:bodyPr wrap="none">
            <a:spAutoFit/>
          </a:bodyPr>
          <a:lstStyle/>
          <a:p>
            <a:r>
              <a:rPr lang="it-IT" sz="2000" baseline="0" dirty="0" smtClean="0">
                <a:latin typeface="Comic Sans MS" pitchFamily="84" charset="0"/>
              </a:rPr>
              <a:t>M. </a:t>
            </a:r>
            <a:r>
              <a:rPr lang="it-IT" sz="2000" baseline="0" dirty="0" err="1" smtClean="0"/>
              <a:t>Ripani</a:t>
            </a:r>
            <a:endParaRPr lang="it-IT" sz="2000" dirty="0" smtClean="0"/>
          </a:p>
          <a:p>
            <a:r>
              <a:rPr lang="it-IT" sz="2000" i="1" baseline="0" dirty="0" smtClean="0"/>
              <a:t>INFN, Sezione di Genova, Via Dodecaneso 33, Genova 16146, Italy</a:t>
            </a:r>
          </a:p>
          <a:p>
            <a:endParaRPr lang="it-IT" sz="2000" dirty="0">
              <a:latin typeface="Comic Sans MS" pitchFamily="84" charset="0"/>
            </a:endParaRPr>
          </a:p>
        </p:txBody>
      </p:sp>
      <p:pic>
        <p:nvPicPr>
          <p:cNvPr id="156674" name="Picture 2" descr="http://www.e2c2013.mke.org.hu/templates/jsn_epic_pro/images/logo.png"/>
          <p:cNvPicPr>
            <a:picLocks noChangeAspect="1" noChangeArrowheads="1"/>
          </p:cNvPicPr>
          <p:nvPr/>
        </p:nvPicPr>
        <p:blipFill>
          <a:blip r:embed="rId3" cstate="print"/>
          <a:srcRect/>
          <a:stretch>
            <a:fillRect/>
          </a:stretch>
        </p:blipFill>
        <p:spPr bwMode="auto">
          <a:xfrm>
            <a:off x="0" y="4972639"/>
            <a:ext cx="9144000" cy="1885361"/>
          </a:xfrm>
          <a:prstGeom prst="rect">
            <a:avLst/>
          </a:prstGeom>
          <a:noFill/>
        </p:spPr>
      </p:pic>
      <p:grpSp>
        <p:nvGrpSpPr>
          <p:cNvPr id="16" name="Gruppo 15"/>
          <p:cNvGrpSpPr/>
          <p:nvPr/>
        </p:nvGrpSpPr>
        <p:grpSpPr>
          <a:xfrm>
            <a:off x="106134" y="98857"/>
            <a:ext cx="8978066" cy="889684"/>
            <a:chOff x="377996" y="0"/>
            <a:chExt cx="6372483" cy="631483"/>
          </a:xfrm>
        </p:grpSpPr>
        <p:pic>
          <p:nvPicPr>
            <p:cNvPr id="156678" name="Picture 6" descr="http://www.ge.infn.it/%7Eopisso/CDR/cdr_files/image011.jpg"/>
            <p:cNvPicPr>
              <a:picLocks noChangeAspect="1" noChangeArrowheads="1"/>
            </p:cNvPicPr>
            <p:nvPr/>
          </p:nvPicPr>
          <p:blipFill>
            <a:blip r:embed="rId4" cstate="print"/>
            <a:srcRect/>
            <a:stretch>
              <a:fillRect/>
            </a:stretch>
          </p:blipFill>
          <p:spPr bwMode="auto">
            <a:xfrm>
              <a:off x="377996" y="12357"/>
              <a:ext cx="933450" cy="619126"/>
            </a:xfrm>
            <a:prstGeom prst="rect">
              <a:avLst/>
            </a:prstGeom>
            <a:noFill/>
          </p:spPr>
        </p:pic>
        <p:pic>
          <p:nvPicPr>
            <p:cNvPr id="156680" name="Picture 8" descr="http://www.ge.infn.it/%7Eopisso/CDR/cdr_files/image012.jpg"/>
            <p:cNvPicPr>
              <a:picLocks noChangeAspect="1" noChangeArrowheads="1"/>
            </p:cNvPicPr>
            <p:nvPr/>
          </p:nvPicPr>
          <p:blipFill>
            <a:blip r:embed="rId5" cstate="print"/>
            <a:srcRect/>
            <a:stretch>
              <a:fillRect/>
            </a:stretch>
          </p:blipFill>
          <p:spPr bwMode="auto">
            <a:xfrm>
              <a:off x="1391252" y="49428"/>
              <a:ext cx="1381125" cy="485775"/>
            </a:xfrm>
            <a:prstGeom prst="rect">
              <a:avLst/>
            </a:prstGeom>
            <a:noFill/>
          </p:spPr>
        </p:pic>
        <p:pic>
          <p:nvPicPr>
            <p:cNvPr id="156682" name="Picture 10" descr="http://www.ge.infn.it/%7Eopisso/CDR/cdr_files/image006.jpg"/>
            <p:cNvPicPr>
              <a:picLocks noChangeAspect="1" noChangeArrowheads="1"/>
            </p:cNvPicPr>
            <p:nvPr/>
          </p:nvPicPr>
          <p:blipFill>
            <a:blip r:embed="rId6" cstate="print"/>
            <a:srcRect/>
            <a:stretch>
              <a:fillRect/>
            </a:stretch>
          </p:blipFill>
          <p:spPr bwMode="auto">
            <a:xfrm>
              <a:off x="2948203" y="24714"/>
              <a:ext cx="1333500" cy="571501"/>
            </a:xfrm>
            <a:prstGeom prst="rect">
              <a:avLst/>
            </a:prstGeom>
            <a:noFill/>
          </p:spPr>
        </p:pic>
        <p:pic>
          <p:nvPicPr>
            <p:cNvPr id="156684" name="Picture 12" descr="http://www.ge.infn.it/%7Eopisso/CDR/cdr_files/image013.gif"/>
            <p:cNvPicPr>
              <a:picLocks noChangeAspect="1" noChangeArrowheads="1"/>
            </p:cNvPicPr>
            <p:nvPr/>
          </p:nvPicPr>
          <p:blipFill>
            <a:blip r:embed="rId7" cstate="print"/>
            <a:srcRect/>
            <a:stretch>
              <a:fillRect/>
            </a:stretch>
          </p:blipFill>
          <p:spPr bwMode="auto">
            <a:xfrm>
              <a:off x="4406300" y="98856"/>
              <a:ext cx="790575" cy="304801"/>
            </a:xfrm>
            <a:prstGeom prst="rect">
              <a:avLst/>
            </a:prstGeom>
            <a:noFill/>
          </p:spPr>
        </p:pic>
        <p:pic>
          <p:nvPicPr>
            <p:cNvPr id="156686" name="Picture 14" descr="Ansaldo"/>
            <p:cNvPicPr>
              <a:picLocks noChangeAspect="1" noChangeArrowheads="1"/>
            </p:cNvPicPr>
            <p:nvPr/>
          </p:nvPicPr>
          <p:blipFill>
            <a:blip r:embed="rId8" cstate="print"/>
            <a:srcRect/>
            <a:stretch>
              <a:fillRect/>
            </a:stretch>
          </p:blipFill>
          <p:spPr bwMode="auto">
            <a:xfrm>
              <a:off x="5283629" y="0"/>
              <a:ext cx="1466850" cy="476250"/>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ttangolo 1"/>
          <p:cNvSpPr>
            <a:spLocks noChangeArrowheads="1"/>
          </p:cNvSpPr>
          <p:nvPr/>
        </p:nvSpPr>
        <p:spPr bwMode="auto">
          <a:xfrm>
            <a:off x="456" y="-6834"/>
            <a:ext cx="7508594" cy="406265"/>
          </a:xfrm>
          <a:prstGeom prst="rect">
            <a:avLst/>
          </a:prstGeom>
          <a:solidFill>
            <a:schemeClr val="bg2"/>
          </a:solidFill>
          <a:ln w="9525">
            <a:noFill/>
            <a:miter lim="800000"/>
            <a:headEnd/>
            <a:tailEnd/>
          </a:ln>
        </p:spPr>
        <p:txBody>
          <a:bodyPr wrap="none">
            <a:spAutoFit/>
          </a:bodyPr>
          <a:lstStyle/>
          <a:p>
            <a:pPr>
              <a:lnSpc>
                <a:spcPct val="85000"/>
              </a:lnSpc>
            </a:pPr>
            <a:r>
              <a:rPr lang="en-GB" sz="2400" b="1" i="1" baseline="0" dirty="0">
                <a:solidFill>
                  <a:schemeClr val="bg1"/>
                </a:solidFill>
              </a:rPr>
              <a:t>European </a:t>
            </a:r>
            <a:r>
              <a:rPr lang="en-GB" sz="2400" b="1" i="1" baseline="0" dirty="0" smtClean="0">
                <a:solidFill>
                  <a:schemeClr val="bg1"/>
                </a:solidFill>
              </a:rPr>
              <a:t>Lead Fast Reactor (LFR)/ADS  </a:t>
            </a:r>
            <a:r>
              <a:rPr lang="en-GB" sz="2400" b="1" i="1" baseline="0" dirty="0">
                <a:solidFill>
                  <a:schemeClr val="bg1"/>
                </a:solidFill>
              </a:rPr>
              <a:t>Activities</a:t>
            </a:r>
            <a:endParaRPr lang="en-GB" sz="2400" b="1" i="1" baseline="0" dirty="0">
              <a:solidFill>
                <a:srgbClr val="000000"/>
              </a:solidFill>
            </a:endParaRPr>
          </a:p>
        </p:txBody>
      </p:sp>
      <p:grpSp>
        <p:nvGrpSpPr>
          <p:cNvPr id="77827" name="Group 15"/>
          <p:cNvGrpSpPr>
            <a:grpSpLocks/>
          </p:cNvGrpSpPr>
          <p:nvPr/>
        </p:nvGrpSpPr>
        <p:grpSpPr bwMode="auto">
          <a:xfrm>
            <a:off x="2286000" y="544513"/>
            <a:ext cx="6858000" cy="4433887"/>
            <a:chOff x="1509823" y="1840680"/>
            <a:chExt cx="7107127" cy="4712520"/>
          </a:xfrm>
        </p:grpSpPr>
        <p:pic>
          <p:nvPicPr>
            <p:cNvPr id="77828" name="Picture 26" descr="fastef_10_20100614.jpg"/>
            <p:cNvPicPr>
              <a:picLocks noChangeAspect="1"/>
            </p:cNvPicPr>
            <p:nvPr/>
          </p:nvPicPr>
          <p:blipFill>
            <a:blip r:embed="rId3" cstate="print"/>
            <a:srcRect/>
            <a:stretch>
              <a:fillRect/>
            </a:stretch>
          </p:blipFill>
          <p:spPr bwMode="auto">
            <a:xfrm>
              <a:off x="6342063" y="3244850"/>
              <a:ext cx="2274887" cy="3308350"/>
            </a:xfrm>
            <a:prstGeom prst="rect">
              <a:avLst/>
            </a:prstGeom>
            <a:noFill/>
            <a:ln w="9525">
              <a:noFill/>
              <a:miter lim="800000"/>
              <a:headEnd/>
              <a:tailEnd/>
            </a:ln>
          </p:spPr>
        </p:pic>
        <p:sp>
          <p:nvSpPr>
            <p:cNvPr id="5" name="Rectangle 9"/>
            <p:cNvSpPr>
              <a:spLocks noChangeArrowheads="1"/>
            </p:cNvSpPr>
            <p:nvPr/>
          </p:nvSpPr>
          <p:spPr bwMode="auto">
            <a:xfrm>
              <a:off x="6032391" y="1871051"/>
              <a:ext cx="2393719" cy="511240"/>
            </a:xfrm>
            <a:prstGeom prst="rect">
              <a:avLst/>
            </a:prstGeom>
            <a:solidFill>
              <a:schemeClr val="bg1">
                <a:lumMod val="95000"/>
              </a:schemeClr>
            </a:solidFill>
            <a:ln w="12700">
              <a:solidFill>
                <a:schemeClr val="bg1">
                  <a:lumMod val="75000"/>
                </a:schemeClr>
              </a:solidFill>
              <a:miter lim="800000"/>
              <a:headEnd/>
              <a:tailEnd/>
            </a:ln>
            <a:effectLst/>
          </p:spPr>
          <p:txBody>
            <a:bodyPr wrap="none" anchor="ctr"/>
            <a:lstStyle/>
            <a:p>
              <a:pPr defTabSz="762000">
                <a:defRPr/>
              </a:pPr>
              <a:r>
                <a:rPr lang="en-GB" sz="1200" b="1" baseline="0" dirty="0">
                  <a:solidFill>
                    <a:schemeClr val="tx1">
                      <a:lumMod val="85000"/>
                      <a:lumOff val="15000"/>
                    </a:schemeClr>
                  </a:solidFill>
                  <a:latin typeface="Times New Roman" pitchFamily="18" charset="0"/>
                  <a:ea typeface="ＭＳ Ｐゴシック" charset="-128"/>
                </a:rPr>
                <a:t>Reactor</a:t>
              </a:r>
            </a:p>
            <a:p>
              <a:pPr defTabSz="762000">
                <a:defRPr/>
              </a:pPr>
              <a:endParaRPr lang="en-GB" sz="600" b="1" baseline="0" dirty="0">
                <a:solidFill>
                  <a:schemeClr val="tx1">
                    <a:lumMod val="85000"/>
                    <a:lumOff val="15000"/>
                  </a:schemeClr>
                </a:solidFill>
                <a:latin typeface="Times New Roman" pitchFamily="18" charset="0"/>
                <a:ea typeface="ＭＳ Ｐゴシック" charset="-128"/>
              </a:endParaRPr>
            </a:p>
            <a:p>
              <a:pPr algn="l" defTabSz="762000">
                <a:defRPr/>
              </a:pPr>
              <a:r>
                <a:rPr lang="en-GB" sz="1200" baseline="0" dirty="0">
                  <a:solidFill>
                    <a:schemeClr val="tx1">
                      <a:lumMod val="85000"/>
                      <a:lumOff val="15000"/>
                    </a:schemeClr>
                  </a:solidFill>
                  <a:latin typeface="Times New Roman" pitchFamily="18" charset="0"/>
                  <a:ea typeface="ＭＳ Ｐゴシック" charset="-128"/>
                </a:rPr>
                <a:t>Subcritical mode - 65 to 100 </a:t>
              </a:r>
              <a:r>
                <a:rPr lang="en-GB" sz="1200" baseline="0" dirty="0" err="1">
                  <a:solidFill>
                    <a:schemeClr val="tx1">
                      <a:lumMod val="85000"/>
                      <a:lumOff val="15000"/>
                    </a:schemeClr>
                  </a:solidFill>
                  <a:latin typeface="Times New Roman" pitchFamily="18" charset="0"/>
                  <a:ea typeface="ＭＳ Ｐゴシック" charset="-128"/>
                </a:rPr>
                <a:t>MWth</a:t>
              </a:r>
              <a:endParaRPr lang="en-GB" sz="1200" baseline="0" dirty="0">
                <a:solidFill>
                  <a:schemeClr val="tx1">
                    <a:lumMod val="85000"/>
                    <a:lumOff val="15000"/>
                  </a:schemeClr>
                </a:solidFill>
                <a:latin typeface="Times New Roman" pitchFamily="18" charset="0"/>
                <a:ea typeface="ＭＳ Ｐゴシック" charset="-128"/>
              </a:endParaRPr>
            </a:p>
          </p:txBody>
        </p:sp>
        <p:sp>
          <p:nvSpPr>
            <p:cNvPr id="6" name="Rectangle 9"/>
            <p:cNvSpPr>
              <a:spLocks noChangeArrowheads="1"/>
            </p:cNvSpPr>
            <p:nvPr/>
          </p:nvSpPr>
          <p:spPr bwMode="auto">
            <a:xfrm>
              <a:off x="1830631" y="1840680"/>
              <a:ext cx="1734007" cy="465684"/>
            </a:xfrm>
            <a:prstGeom prst="rect">
              <a:avLst/>
            </a:prstGeom>
            <a:solidFill>
              <a:schemeClr val="bg1">
                <a:lumMod val="95000"/>
              </a:schemeClr>
            </a:solidFill>
            <a:ln w="12700">
              <a:solidFill>
                <a:schemeClr val="bg2">
                  <a:lumMod val="60000"/>
                  <a:lumOff val="40000"/>
                </a:schemeClr>
              </a:solidFill>
              <a:miter lim="800000"/>
              <a:headEnd/>
              <a:tailEnd/>
            </a:ln>
            <a:effectLst/>
          </p:spPr>
          <p:txBody>
            <a:bodyPr wrap="none" anchor="ctr"/>
            <a:lstStyle/>
            <a:p>
              <a:pPr defTabSz="762000">
                <a:spcAft>
                  <a:spcPts val="600"/>
                </a:spcAft>
                <a:defRPr/>
              </a:pPr>
              <a:r>
                <a:rPr lang="en-GB" sz="1200" b="1" baseline="0" dirty="0">
                  <a:solidFill>
                    <a:schemeClr val="tx1">
                      <a:lumMod val="85000"/>
                      <a:lumOff val="15000"/>
                    </a:schemeClr>
                  </a:solidFill>
                  <a:latin typeface="Times New Roman" pitchFamily="18" charset="0"/>
                  <a:ea typeface="ＭＳ Ｐゴシック" charset="-128"/>
                </a:rPr>
                <a:t>Accelerator</a:t>
              </a:r>
            </a:p>
            <a:p>
              <a:pPr defTabSz="762000">
                <a:defRPr/>
              </a:pPr>
              <a:r>
                <a:rPr lang="en-GB" sz="1200" baseline="0" dirty="0">
                  <a:solidFill>
                    <a:schemeClr val="tx1">
                      <a:lumMod val="85000"/>
                      <a:lumOff val="15000"/>
                    </a:schemeClr>
                  </a:solidFill>
                  <a:latin typeface="Times New Roman" pitchFamily="18" charset="0"/>
                  <a:ea typeface="ＭＳ Ｐゴシック" charset="-128"/>
                </a:rPr>
                <a:t>(600 </a:t>
              </a:r>
              <a:r>
                <a:rPr lang="en-GB" sz="1200" baseline="0" dirty="0" err="1">
                  <a:solidFill>
                    <a:schemeClr val="tx1">
                      <a:lumMod val="85000"/>
                      <a:lumOff val="15000"/>
                    </a:schemeClr>
                  </a:solidFill>
                  <a:latin typeface="Times New Roman" pitchFamily="18" charset="0"/>
                  <a:ea typeface="ＭＳ Ｐゴシック" charset="-128"/>
                </a:rPr>
                <a:t>MeV</a:t>
              </a:r>
              <a:r>
                <a:rPr lang="en-GB" sz="1200" baseline="0" dirty="0">
                  <a:solidFill>
                    <a:schemeClr val="tx1">
                      <a:lumMod val="85000"/>
                      <a:lumOff val="15000"/>
                    </a:schemeClr>
                  </a:solidFill>
                  <a:latin typeface="Times New Roman" pitchFamily="18" charset="0"/>
                  <a:ea typeface="ＭＳ Ｐゴシック" charset="-128"/>
                </a:rPr>
                <a:t> - 4 </a:t>
              </a:r>
              <a:r>
                <a:rPr lang="en-GB" sz="1200" baseline="0" dirty="0" err="1">
                  <a:solidFill>
                    <a:schemeClr val="tx1">
                      <a:lumMod val="85000"/>
                      <a:lumOff val="15000"/>
                    </a:schemeClr>
                  </a:solidFill>
                  <a:latin typeface="Times New Roman" pitchFamily="18" charset="0"/>
                  <a:ea typeface="ＭＳ Ｐゴシック" charset="-128"/>
                </a:rPr>
                <a:t>mA</a:t>
              </a:r>
              <a:r>
                <a:rPr lang="en-GB" sz="1200" baseline="0" dirty="0">
                  <a:solidFill>
                    <a:schemeClr val="tx1">
                      <a:lumMod val="85000"/>
                      <a:lumOff val="15000"/>
                    </a:schemeClr>
                  </a:solidFill>
                  <a:latin typeface="Times New Roman" pitchFamily="18" charset="0"/>
                  <a:ea typeface="ＭＳ Ｐゴシック" charset="-128"/>
                </a:rPr>
                <a:t> proton)</a:t>
              </a:r>
            </a:p>
          </p:txBody>
        </p:sp>
        <p:sp>
          <p:nvSpPr>
            <p:cNvPr id="10" name="Rectangle 14"/>
            <p:cNvSpPr>
              <a:spLocks noChangeArrowheads="1"/>
            </p:cNvSpPr>
            <p:nvPr/>
          </p:nvSpPr>
          <p:spPr bwMode="auto">
            <a:xfrm>
              <a:off x="6922427" y="5886732"/>
              <a:ext cx="1214134" cy="487618"/>
            </a:xfrm>
            <a:prstGeom prst="rect">
              <a:avLst/>
            </a:prstGeom>
            <a:solidFill>
              <a:schemeClr val="accent5">
                <a:lumMod val="25000"/>
                <a:alpha val="0"/>
              </a:schemeClr>
            </a:solidFill>
            <a:ln w="12700">
              <a:noFill/>
              <a:miter lim="800000"/>
              <a:headEnd/>
              <a:tailEnd/>
            </a:ln>
          </p:spPr>
          <p:txBody>
            <a:bodyPr wrap="none" anchor="ctr"/>
            <a:lstStyle/>
            <a:p>
              <a:pPr defTabSz="762000">
                <a:defRPr/>
              </a:pPr>
              <a:r>
                <a:rPr lang="en-GB" sz="1200" b="1" baseline="0" dirty="0">
                  <a:solidFill>
                    <a:schemeClr val="bg1"/>
                  </a:solidFill>
                  <a:latin typeface="Times New Roman" pitchFamily="18" charset="0"/>
                  <a:ea typeface="ＭＳ Ｐゴシック" charset="-128"/>
                </a:rPr>
                <a:t>Lead-Bismuth</a:t>
              </a:r>
            </a:p>
            <a:p>
              <a:pPr defTabSz="762000">
                <a:defRPr/>
              </a:pPr>
              <a:r>
                <a:rPr lang="en-GB" sz="1200" b="1" baseline="0" dirty="0">
                  <a:solidFill>
                    <a:schemeClr val="bg1"/>
                  </a:solidFill>
                  <a:latin typeface="Times New Roman" pitchFamily="18" charset="0"/>
                  <a:ea typeface="ＭＳ Ｐゴシック" charset="-128"/>
                </a:rPr>
                <a:t>coolant</a:t>
              </a:r>
            </a:p>
          </p:txBody>
        </p:sp>
        <p:sp>
          <p:nvSpPr>
            <p:cNvPr id="77832" name="Oval 24"/>
            <p:cNvSpPr>
              <a:spLocks noChangeArrowheads="1"/>
            </p:cNvSpPr>
            <p:nvPr/>
          </p:nvSpPr>
          <p:spPr bwMode="auto">
            <a:xfrm>
              <a:off x="7258050" y="5310188"/>
              <a:ext cx="541338" cy="496887"/>
            </a:xfrm>
            <a:prstGeom prst="ellipse">
              <a:avLst/>
            </a:prstGeom>
            <a:solidFill>
              <a:srgbClr val="FFC000">
                <a:alpha val="25098"/>
              </a:srgbClr>
            </a:solidFill>
            <a:ln w="12700">
              <a:solidFill>
                <a:schemeClr val="bg1"/>
              </a:solidFill>
              <a:round/>
              <a:headEnd/>
              <a:tailEnd/>
            </a:ln>
          </p:spPr>
          <p:txBody>
            <a:bodyPr wrap="none" anchor="ctr"/>
            <a:lstStyle/>
            <a:p>
              <a:endParaRPr lang="fr-FR" sz="1600" baseline="0">
                <a:latin typeface="Times New Roman" pitchFamily="84" charset="0"/>
              </a:endParaRPr>
            </a:p>
          </p:txBody>
        </p:sp>
        <p:pic>
          <p:nvPicPr>
            <p:cNvPr id="77833" name="Picture 14" descr="Picture1.jpg"/>
            <p:cNvPicPr>
              <a:picLocks noChangeAspect="1"/>
            </p:cNvPicPr>
            <p:nvPr/>
          </p:nvPicPr>
          <p:blipFill>
            <a:blip r:embed="rId4" cstate="print"/>
            <a:srcRect/>
            <a:stretch>
              <a:fillRect/>
            </a:stretch>
          </p:blipFill>
          <p:spPr bwMode="auto">
            <a:xfrm>
              <a:off x="1509823" y="2328529"/>
              <a:ext cx="3955312" cy="467833"/>
            </a:xfrm>
            <a:prstGeom prst="rect">
              <a:avLst/>
            </a:prstGeom>
            <a:noFill/>
            <a:ln w="9525">
              <a:noFill/>
              <a:miter lim="800000"/>
              <a:headEnd/>
              <a:tailEnd/>
            </a:ln>
          </p:spPr>
        </p:pic>
        <p:sp>
          <p:nvSpPr>
            <p:cNvPr id="16" name="Bent Arrow 27"/>
            <p:cNvSpPr/>
            <p:nvPr/>
          </p:nvSpPr>
          <p:spPr bwMode="auto">
            <a:xfrm rot="5400000">
              <a:off x="6047943" y="1808265"/>
              <a:ext cx="1061287" cy="2280203"/>
            </a:xfrm>
            <a:prstGeom prst="bentArrow">
              <a:avLst>
                <a:gd name="adj1" fmla="val 29011"/>
                <a:gd name="adj2" fmla="val 23974"/>
                <a:gd name="adj3" fmla="val 25000"/>
                <a:gd name="adj4" fmla="val 43750"/>
              </a:avLst>
            </a:prstGeom>
            <a:solidFill>
              <a:schemeClr val="tx1">
                <a:lumMod val="50000"/>
                <a:lumOff val="50000"/>
              </a:schemeClr>
            </a:solidFill>
            <a:ln w="38100" cap="flat" cmpd="sng" algn="ctr">
              <a:solidFill>
                <a:schemeClr val="bg1"/>
              </a:solidFill>
              <a:prstDash val="solid"/>
              <a:round/>
              <a:headEnd type="none" w="med" len="med"/>
              <a:tailEnd type="none" w="med" len="med"/>
            </a:ln>
            <a:effectLst/>
          </p:spPr>
          <p:txBody>
            <a:bodyPr wrap="none" anchor="ctr"/>
            <a:lstStyle/>
            <a:p>
              <a:pPr>
                <a:defRPr/>
              </a:pPr>
              <a:endParaRPr lang="en-US" sz="1600" baseline="0">
                <a:latin typeface="Times New Roman" pitchFamily="18" charset="0"/>
                <a:ea typeface="ＭＳ Ｐゴシック" charset="-128"/>
              </a:endParaRPr>
            </a:p>
          </p:txBody>
        </p:sp>
      </p:grpSp>
      <p:sp>
        <p:nvSpPr>
          <p:cNvPr id="17" name="Rettangolo 16"/>
          <p:cNvSpPr/>
          <p:nvPr/>
        </p:nvSpPr>
        <p:spPr>
          <a:xfrm>
            <a:off x="5811" y="2247900"/>
            <a:ext cx="7419975" cy="3985706"/>
          </a:xfrm>
          <a:prstGeom prst="rect">
            <a:avLst/>
          </a:prstGeom>
        </p:spPr>
        <p:txBody>
          <a:bodyPr>
            <a:spAutoFit/>
          </a:bodyPr>
          <a:lstStyle/>
          <a:p>
            <a:pPr eaLnBrk="1" hangingPunct="1">
              <a:defRPr/>
            </a:pPr>
            <a:r>
              <a:rPr lang="nl-BE" sz="1600" b="1" kern="0" baseline="0" dirty="0" smtClean="0">
                <a:solidFill>
                  <a:srgbClr val="000000"/>
                </a:solidFill>
                <a:latin typeface="Arial"/>
                <a:ea typeface="ＭＳ Ｐゴシック" pitchFamily="50" charset="-128"/>
              </a:rPr>
              <a:t>GUINEVERE and MYRRHA</a:t>
            </a:r>
            <a:r>
              <a:rPr lang="nl-BE" sz="1600" kern="0" baseline="0" dirty="0" smtClean="0">
                <a:solidFill>
                  <a:srgbClr val="000000"/>
                </a:solidFill>
                <a:latin typeface="Arial"/>
                <a:ea typeface="ＭＳ Ｐゴシック" pitchFamily="50" charset="-128"/>
              </a:rPr>
              <a:t> </a:t>
            </a:r>
          </a:p>
          <a:p>
            <a:pPr eaLnBrk="1" hangingPunct="1">
              <a:defRPr/>
            </a:pPr>
            <a:r>
              <a:rPr lang="nl-BE" sz="1400" kern="0" baseline="0" dirty="0" smtClean="0">
                <a:solidFill>
                  <a:srgbClr val="000000"/>
                </a:solidFill>
                <a:latin typeface="Arial"/>
                <a:ea typeface="ＭＳ Ｐゴシック" pitchFamily="50" charset="-128"/>
              </a:rPr>
              <a:t>the first two steps of the EU Road Map for the development of LFR technology</a:t>
            </a:r>
          </a:p>
          <a:p>
            <a:pPr eaLnBrk="1" hangingPunct="1">
              <a:defRPr/>
            </a:pPr>
            <a:endParaRPr lang="nl-BE" sz="1600" b="1" kern="0" baseline="0" dirty="0" smtClean="0">
              <a:solidFill>
                <a:srgbClr val="000000"/>
              </a:solidFill>
              <a:latin typeface="Arial"/>
              <a:ea typeface="ＭＳ Ｐゴシック" pitchFamily="50" charset="-128"/>
            </a:endParaRPr>
          </a:p>
          <a:p>
            <a:pPr eaLnBrk="1" hangingPunct="1">
              <a:defRPr/>
            </a:pPr>
            <a:r>
              <a:rPr lang="nl-BE" sz="1600" b="1" kern="0" baseline="0" dirty="0" smtClean="0">
                <a:solidFill>
                  <a:srgbClr val="000000"/>
                </a:solidFill>
                <a:latin typeface="Arial"/>
                <a:ea typeface="ＭＳ Ｐゴシック" pitchFamily="50" charset="-128"/>
              </a:rPr>
              <a:t>GUINEVERE</a:t>
            </a:r>
            <a:r>
              <a:rPr lang="nl-BE" sz="1600" kern="0" baseline="0" dirty="0" smtClean="0">
                <a:solidFill>
                  <a:srgbClr val="000000"/>
                </a:solidFill>
                <a:latin typeface="Arial"/>
                <a:ea typeface="ＭＳ Ｐゴシック" pitchFamily="50" charset="-128"/>
              </a:rPr>
              <a:t> </a:t>
            </a:r>
            <a:endParaRPr lang="nl-BE" sz="1600" kern="0" baseline="0" dirty="0">
              <a:solidFill>
                <a:srgbClr val="000000"/>
              </a:solidFill>
              <a:latin typeface="Arial"/>
              <a:ea typeface="ＭＳ Ｐゴシック" pitchFamily="50" charset="-128"/>
            </a:endParaRPr>
          </a:p>
          <a:p>
            <a:pPr algn="l" eaLnBrk="1" hangingPunct="1">
              <a:defRPr/>
            </a:pPr>
            <a:r>
              <a:rPr lang="nl-BE" sz="1600" kern="0" baseline="0" dirty="0">
                <a:solidFill>
                  <a:srgbClr val="000000"/>
                </a:solidFill>
                <a:latin typeface="Arial"/>
                <a:ea typeface="ＭＳ Ｐゴシック" pitchFamily="50" charset="-128"/>
              </a:rPr>
              <a:t>  The Zero-Power facility – solid Lead – critical and sub-critical operation </a:t>
            </a:r>
          </a:p>
          <a:p>
            <a:pPr algn="l" eaLnBrk="1" hangingPunct="1">
              <a:defRPr/>
            </a:pPr>
            <a:endParaRPr lang="nl-BE" sz="1000" kern="0" baseline="0" dirty="0">
              <a:solidFill>
                <a:srgbClr val="000000"/>
              </a:solidFill>
              <a:latin typeface="Arial"/>
              <a:ea typeface="ＭＳ Ｐゴシック" pitchFamily="50" charset="-128"/>
            </a:endParaRPr>
          </a:p>
          <a:p>
            <a:pPr algn="l" eaLnBrk="1" hangingPunct="1">
              <a:defRPr/>
            </a:pPr>
            <a:r>
              <a:rPr lang="nl-BE" sz="1600" kern="0" baseline="0" dirty="0">
                <a:solidFill>
                  <a:srgbClr val="000000"/>
                </a:solidFill>
                <a:latin typeface="Arial"/>
                <a:ea typeface="ＭＳ Ｐゴシック" pitchFamily="50" charset="-128"/>
              </a:rPr>
              <a:t>  Nuclear data, nuclear instrumentation, K</a:t>
            </a:r>
            <a:r>
              <a:rPr lang="nl-BE" sz="1400" kern="0" baseline="0" dirty="0">
                <a:solidFill>
                  <a:srgbClr val="000000"/>
                </a:solidFill>
                <a:latin typeface="Arial"/>
                <a:ea typeface="ＭＳ Ｐゴシック" pitchFamily="50" charset="-128"/>
              </a:rPr>
              <a:t>eff</a:t>
            </a:r>
            <a:r>
              <a:rPr lang="nl-BE" sz="1600" kern="0" baseline="0" dirty="0">
                <a:solidFill>
                  <a:srgbClr val="000000"/>
                </a:solidFill>
                <a:latin typeface="Arial"/>
                <a:ea typeface="ＭＳ Ｐゴシック" pitchFamily="50" charset="-128"/>
              </a:rPr>
              <a:t> measurements, code validation</a:t>
            </a:r>
          </a:p>
          <a:p>
            <a:pPr algn="l" eaLnBrk="1" hangingPunct="1">
              <a:defRPr/>
            </a:pPr>
            <a:r>
              <a:rPr lang="nl-BE" sz="1600" kern="0" baseline="0" dirty="0">
                <a:solidFill>
                  <a:srgbClr val="000000"/>
                </a:solidFill>
                <a:latin typeface="Arial"/>
                <a:ea typeface="ＭＳ Ｐゴシック" pitchFamily="50" charset="-128"/>
              </a:rPr>
              <a:t>  </a:t>
            </a:r>
            <a:r>
              <a:rPr lang="nl-BE" sz="1600" b="1" kern="0" baseline="0" dirty="0">
                <a:solidFill>
                  <a:srgbClr val="FF0000"/>
                </a:solidFill>
                <a:latin typeface="Arial"/>
                <a:ea typeface="ＭＳ Ｐゴシック" pitchFamily="50" charset="-128"/>
              </a:rPr>
              <a:t>Criticality reached in February 2011</a:t>
            </a:r>
          </a:p>
          <a:p>
            <a:pPr algn="l" eaLnBrk="1" hangingPunct="1">
              <a:defRPr/>
            </a:pPr>
            <a:r>
              <a:rPr lang="nl-BE" sz="1600" b="1" kern="0" baseline="0" dirty="0">
                <a:solidFill>
                  <a:srgbClr val="FF0000"/>
                </a:solidFill>
                <a:latin typeface="Arial"/>
                <a:ea typeface="ＭＳ Ｐゴシック" pitchFamily="50" charset="-128"/>
              </a:rPr>
              <a:t>  Subcritical coupling performed in October 2011</a:t>
            </a:r>
          </a:p>
          <a:p>
            <a:pPr algn="l" eaLnBrk="1" hangingPunct="1">
              <a:defRPr/>
            </a:pPr>
            <a:endParaRPr lang="nl-BE" sz="1600" kern="0" baseline="0" dirty="0">
              <a:solidFill>
                <a:srgbClr val="000000"/>
              </a:solidFill>
              <a:latin typeface="Arial"/>
              <a:ea typeface="ＭＳ Ｐゴシック" pitchFamily="50" charset="-128"/>
            </a:endParaRPr>
          </a:p>
          <a:p>
            <a:pPr eaLnBrk="1" hangingPunct="1">
              <a:defRPr/>
            </a:pPr>
            <a:r>
              <a:rPr lang="nl-BE" sz="1600" b="1" kern="0" baseline="0" dirty="0" smtClean="0">
                <a:solidFill>
                  <a:srgbClr val="000000"/>
                </a:solidFill>
                <a:latin typeface="Arial"/>
                <a:ea typeface="ＭＳ Ｐゴシック" pitchFamily="50" charset="-128"/>
              </a:rPr>
              <a:t>MYRRHA</a:t>
            </a:r>
            <a:r>
              <a:rPr lang="nl-BE" sz="1600" kern="0" baseline="0" dirty="0" smtClean="0">
                <a:solidFill>
                  <a:srgbClr val="000000"/>
                </a:solidFill>
                <a:latin typeface="Arial"/>
                <a:ea typeface="ＭＳ Ｐゴシック" pitchFamily="50" charset="-128"/>
              </a:rPr>
              <a:t> </a:t>
            </a:r>
          </a:p>
          <a:p>
            <a:pPr eaLnBrk="1" hangingPunct="1">
              <a:defRPr/>
            </a:pPr>
            <a:r>
              <a:rPr lang="nl-BE" sz="1400" kern="0" baseline="0" dirty="0" smtClean="0">
                <a:solidFill>
                  <a:srgbClr val="000000"/>
                </a:solidFill>
                <a:latin typeface="Arial"/>
                <a:ea typeface="ＭＳ Ｐゴシック" pitchFamily="50" charset="-128"/>
              </a:rPr>
              <a:t>(</a:t>
            </a:r>
            <a:r>
              <a:rPr lang="en-US" sz="1400" baseline="0" dirty="0" smtClean="0"/>
              <a:t>Multipurpose </a:t>
            </a:r>
            <a:r>
              <a:rPr lang="en-US" sz="1400" baseline="0" dirty="0" err="1" smtClean="0"/>
              <a:t>hYbrid</a:t>
            </a:r>
            <a:r>
              <a:rPr lang="en-US" sz="1400" baseline="0" dirty="0" smtClean="0"/>
              <a:t> Research Reactor for High-tech Applications, </a:t>
            </a:r>
            <a:r>
              <a:rPr lang="nl-BE" sz="1400" kern="0" baseline="0" dirty="0" smtClean="0">
                <a:solidFill>
                  <a:srgbClr val="000000"/>
                </a:solidFill>
                <a:latin typeface="Arial"/>
                <a:ea typeface="ＭＳ Ｐゴシック" pitchFamily="50" charset="-128"/>
              </a:rPr>
              <a:t>estimated cost - 960 M€)</a:t>
            </a:r>
          </a:p>
          <a:p>
            <a:pPr algn="l" eaLnBrk="1" hangingPunct="1">
              <a:defRPr/>
            </a:pPr>
            <a:r>
              <a:rPr lang="nl-BE" sz="2000" kern="0" baseline="0" dirty="0" smtClean="0">
                <a:solidFill>
                  <a:srgbClr val="000000"/>
                </a:solidFill>
                <a:latin typeface="Arial"/>
                <a:ea typeface="ＭＳ Ｐゴシック" pitchFamily="50" charset="-128"/>
              </a:rPr>
              <a:t>  </a:t>
            </a:r>
          </a:p>
          <a:p>
            <a:pPr algn="l" eaLnBrk="1" hangingPunct="1">
              <a:defRPr/>
            </a:pPr>
            <a:r>
              <a:rPr lang="nl-BE" sz="2000" u="sng" kern="0" baseline="0" dirty="0" smtClean="0">
                <a:solidFill>
                  <a:srgbClr val="000000"/>
                </a:solidFill>
                <a:latin typeface="Arial"/>
                <a:ea typeface="ＭＳ Ｐゴシック" pitchFamily="50" charset="-128"/>
              </a:rPr>
              <a:t>E</a:t>
            </a:r>
            <a:r>
              <a:rPr lang="nl-BE" sz="2000" kern="0" baseline="0" dirty="0" smtClean="0">
                <a:solidFill>
                  <a:srgbClr val="000000"/>
                </a:solidFill>
                <a:latin typeface="Arial"/>
                <a:ea typeface="ＭＳ Ｐゴシック" pitchFamily="50" charset="-128"/>
              </a:rPr>
              <a:t>uropean </a:t>
            </a:r>
            <a:r>
              <a:rPr lang="nl-BE" sz="2000" u="sng" kern="0" baseline="0" dirty="0" smtClean="0">
                <a:solidFill>
                  <a:srgbClr val="000000"/>
                </a:solidFill>
                <a:latin typeface="Arial"/>
                <a:ea typeface="ＭＳ Ｐゴシック" pitchFamily="50" charset="-128"/>
              </a:rPr>
              <a:t>T</a:t>
            </a:r>
            <a:r>
              <a:rPr lang="nl-BE" sz="2000" kern="0" baseline="0" dirty="0" smtClean="0">
                <a:solidFill>
                  <a:srgbClr val="000000"/>
                </a:solidFill>
                <a:latin typeface="Arial"/>
                <a:ea typeface="ＭＳ Ｐゴシック" pitchFamily="50" charset="-128"/>
              </a:rPr>
              <a:t>echnology </a:t>
            </a:r>
            <a:r>
              <a:rPr lang="nl-BE" sz="2000" u="sng" kern="0" baseline="0" dirty="0" smtClean="0">
                <a:solidFill>
                  <a:srgbClr val="000000"/>
                </a:solidFill>
                <a:latin typeface="Arial"/>
                <a:ea typeface="ＭＳ Ｐゴシック" pitchFamily="50" charset="-128"/>
              </a:rPr>
              <a:t>P</a:t>
            </a:r>
            <a:r>
              <a:rPr lang="nl-BE" sz="2000" kern="0" baseline="0" dirty="0" smtClean="0">
                <a:solidFill>
                  <a:srgbClr val="000000"/>
                </a:solidFill>
                <a:latin typeface="Arial"/>
                <a:ea typeface="ＭＳ Ｐゴシック" pitchFamily="50" charset="-128"/>
              </a:rPr>
              <a:t>ilot </a:t>
            </a:r>
            <a:r>
              <a:rPr lang="nl-BE" sz="2000" u="sng" kern="0" baseline="0" dirty="0" smtClean="0">
                <a:solidFill>
                  <a:srgbClr val="000000"/>
                </a:solidFill>
                <a:latin typeface="Arial"/>
                <a:ea typeface="ＭＳ Ｐゴシック" pitchFamily="50" charset="-128"/>
              </a:rPr>
              <a:t>P</a:t>
            </a:r>
            <a:r>
              <a:rPr lang="nl-BE" sz="2000" kern="0" baseline="0" dirty="0" smtClean="0">
                <a:solidFill>
                  <a:srgbClr val="000000"/>
                </a:solidFill>
                <a:latin typeface="Arial"/>
                <a:ea typeface="ＭＳ Ｐゴシック" pitchFamily="50" charset="-128"/>
              </a:rPr>
              <a:t>lant of LFR</a:t>
            </a:r>
          </a:p>
          <a:p>
            <a:pPr algn="l" eaLnBrk="1" hangingPunct="1">
              <a:defRPr/>
            </a:pPr>
            <a:r>
              <a:rPr lang="nl-BE" sz="1100" kern="0" baseline="0" dirty="0" smtClean="0">
                <a:solidFill>
                  <a:srgbClr val="000000"/>
                </a:solidFill>
                <a:latin typeface="Arial"/>
                <a:ea typeface="ＭＳ Ｐゴシック" pitchFamily="50" charset="-128"/>
              </a:rPr>
              <a:t>  </a:t>
            </a:r>
          </a:p>
          <a:p>
            <a:pPr algn="l" eaLnBrk="1" hangingPunct="1">
              <a:defRPr/>
            </a:pPr>
            <a:r>
              <a:rPr lang="nl-BE" sz="2000" kern="0" baseline="0" dirty="0" smtClean="0">
                <a:solidFill>
                  <a:srgbClr val="000000"/>
                </a:solidFill>
                <a:latin typeface="Arial"/>
                <a:ea typeface="ＭＳ Ｐゴシック" pitchFamily="50" charset="-128"/>
              </a:rPr>
              <a:t>  </a:t>
            </a:r>
          </a:p>
        </p:txBody>
      </p:sp>
      <p:grpSp>
        <p:nvGrpSpPr>
          <p:cNvPr id="77837" name="Gruppo 12"/>
          <p:cNvGrpSpPr>
            <a:grpSpLocks/>
          </p:cNvGrpSpPr>
          <p:nvPr/>
        </p:nvGrpSpPr>
        <p:grpSpPr bwMode="auto">
          <a:xfrm>
            <a:off x="111125" y="1497013"/>
            <a:ext cx="7640638" cy="693737"/>
            <a:chOff x="168275" y="1571625"/>
            <a:chExt cx="8848725" cy="1247775"/>
          </a:xfrm>
        </p:grpSpPr>
        <p:sp>
          <p:nvSpPr>
            <p:cNvPr id="14" name="Chevron 9"/>
            <p:cNvSpPr>
              <a:spLocks noChangeArrowheads="1"/>
            </p:cNvSpPr>
            <p:nvPr/>
          </p:nvSpPr>
          <p:spPr bwMode="auto">
            <a:xfrm>
              <a:off x="168275" y="1571625"/>
              <a:ext cx="1481835" cy="1247775"/>
            </a:xfrm>
            <a:prstGeom prst="chevron">
              <a:avLst>
                <a:gd name="adj" fmla="val 25207"/>
              </a:avLst>
            </a:prstGeom>
            <a:solidFill>
              <a:schemeClr val="accent1">
                <a:lumMod val="20000"/>
                <a:lumOff val="80000"/>
              </a:schemeClr>
            </a:solidFill>
            <a:ln w="12700">
              <a:solidFill>
                <a:schemeClr val="tx1"/>
              </a:solidFill>
              <a:round/>
              <a:headEnd/>
              <a:tailEnd/>
            </a:ln>
          </p:spPr>
          <p:txBody>
            <a:bodyPr wrap="none" anchor="ctr"/>
            <a:lstStyle/>
            <a:p>
              <a:pPr algn="l" eaLnBrk="1" hangingPunct="1">
                <a:defRPr/>
              </a:pPr>
              <a:r>
                <a:rPr lang="en-US" sz="1000" b="1" baseline="0" dirty="0">
                  <a:latin typeface="Times New Roman" pitchFamily="18" charset="0"/>
                  <a:ea typeface="ＭＳ Ｐゴシック" charset="-128"/>
                  <a:cs typeface="Times New Roman" pitchFamily="18" charset="0"/>
                </a:rPr>
                <a:t>2010-2014</a:t>
              </a:r>
            </a:p>
            <a:p>
              <a:pPr algn="l" eaLnBrk="1" hangingPunct="1">
                <a:defRPr/>
              </a:pPr>
              <a:r>
                <a:rPr lang="nl-BE" sz="1000" baseline="0" dirty="0">
                  <a:latin typeface="Times New Roman" pitchFamily="18" charset="0"/>
                  <a:ea typeface="ＭＳ Ｐゴシック" charset="-128"/>
                  <a:cs typeface="Times New Roman" pitchFamily="18" charset="0"/>
                </a:rPr>
                <a:t>Front End</a:t>
              </a:r>
              <a:endParaRPr lang="en-US" sz="1000" baseline="0" dirty="0">
                <a:latin typeface="Times New Roman" pitchFamily="18" charset="0"/>
                <a:ea typeface="ＭＳ Ｐゴシック" charset="-128"/>
                <a:cs typeface="Times New Roman" pitchFamily="18" charset="0"/>
              </a:endParaRPr>
            </a:p>
            <a:p>
              <a:pPr algn="l" eaLnBrk="1" hangingPunct="1">
                <a:defRPr/>
              </a:pPr>
              <a:r>
                <a:rPr lang="en-US" sz="1000" baseline="0" dirty="0">
                  <a:latin typeface="Times New Roman" pitchFamily="18" charset="0"/>
                  <a:ea typeface="ＭＳ Ｐゴシック" charset="-128"/>
                  <a:cs typeface="Times New Roman" pitchFamily="18" charset="0"/>
                </a:rPr>
                <a:t>Engineering</a:t>
              </a:r>
            </a:p>
            <a:p>
              <a:pPr algn="l" eaLnBrk="1" hangingPunct="1">
                <a:defRPr/>
              </a:pPr>
              <a:r>
                <a:rPr lang="en-US" sz="1000" baseline="0" dirty="0">
                  <a:latin typeface="Times New Roman" pitchFamily="18" charset="0"/>
                  <a:ea typeface="ＭＳ Ｐゴシック" charset="-128"/>
                  <a:cs typeface="Times New Roman" pitchFamily="18" charset="0"/>
                </a:rPr>
                <a:t>Design </a:t>
              </a:r>
            </a:p>
          </p:txBody>
        </p:sp>
        <p:sp>
          <p:nvSpPr>
            <p:cNvPr id="77839" name="Chevron 13"/>
            <p:cNvSpPr>
              <a:spLocks noChangeArrowheads="1"/>
            </p:cNvSpPr>
            <p:nvPr/>
          </p:nvSpPr>
          <p:spPr bwMode="auto">
            <a:xfrm>
              <a:off x="4154488" y="1571625"/>
              <a:ext cx="1270000" cy="1247775"/>
            </a:xfrm>
            <a:prstGeom prst="chevron">
              <a:avLst>
                <a:gd name="adj" fmla="val 25865"/>
              </a:avLst>
            </a:prstGeom>
            <a:solidFill>
              <a:srgbClr val="CCFFCC"/>
            </a:solidFill>
            <a:ln w="12700">
              <a:solidFill>
                <a:schemeClr val="tx1"/>
              </a:solidFill>
              <a:round/>
              <a:headEnd/>
              <a:tailEnd/>
            </a:ln>
          </p:spPr>
          <p:txBody>
            <a:bodyPr wrap="none" anchor="ctr"/>
            <a:lstStyle/>
            <a:p>
              <a:pPr eaLnBrk="1" hangingPunct="1"/>
              <a:r>
                <a:rPr lang="en-US" sz="1000" b="1" baseline="0">
                  <a:latin typeface="Times New Roman" pitchFamily="84" charset="0"/>
                </a:rPr>
                <a:t>   2019</a:t>
              </a:r>
            </a:p>
            <a:p>
              <a:pPr eaLnBrk="1" hangingPunct="1"/>
              <a:r>
                <a:rPr lang="en-GB" sz="1000" baseline="0">
                  <a:latin typeface="Times New Roman" pitchFamily="84" charset="0"/>
                </a:rPr>
                <a:t>On site</a:t>
              </a:r>
            </a:p>
            <a:p>
              <a:pPr eaLnBrk="1" hangingPunct="1"/>
              <a:r>
                <a:rPr lang="en-GB" sz="1000" baseline="0">
                  <a:latin typeface="Times New Roman" pitchFamily="84" charset="0"/>
                </a:rPr>
                <a:t>    assembly</a:t>
              </a:r>
            </a:p>
          </p:txBody>
        </p:sp>
        <p:sp>
          <p:nvSpPr>
            <p:cNvPr id="19" name="Chevron 12"/>
            <p:cNvSpPr>
              <a:spLocks noChangeArrowheads="1"/>
            </p:cNvSpPr>
            <p:nvPr/>
          </p:nvSpPr>
          <p:spPr bwMode="auto">
            <a:xfrm>
              <a:off x="2569362" y="1571625"/>
              <a:ext cx="1908368" cy="1247775"/>
            </a:xfrm>
            <a:prstGeom prst="chevron">
              <a:avLst>
                <a:gd name="adj" fmla="val 25147"/>
              </a:avLst>
            </a:prstGeom>
            <a:solidFill>
              <a:schemeClr val="accent1">
                <a:lumMod val="60000"/>
                <a:lumOff val="40000"/>
              </a:schemeClr>
            </a:solidFill>
            <a:ln w="12700">
              <a:solidFill>
                <a:schemeClr val="tx1"/>
              </a:solidFill>
              <a:round/>
              <a:headEnd/>
              <a:tailEnd/>
            </a:ln>
          </p:spPr>
          <p:txBody>
            <a:bodyPr wrap="none" anchor="ctr"/>
            <a:lstStyle/>
            <a:p>
              <a:pPr algn="l" eaLnBrk="1" hangingPunct="1">
                <a:defRPr/>
              </a:pPr>
              <a:r>
                <a:rPr lang="en-US" sz="1000" b="1" baseline="0" dirty="0">
                  <a:latin typeface="Times New Roman" pitchFamily="18" charset="0"/>
                  <a:ea typeface="ＭＳ Ｐゴシック" charset="-128"/>
                  <a:cs typeface="Times New Roman" pitchFamily="18" charset="0"/>
                </a:rPr>
                <a:t>  2016-2018</a:t>
              </a:r>
            </a:p>
            <a:p>
              <a:pPr algn="l" eaLnBrk="1" hangingPunct="1">
                <a:defRPr/>
              </a:pPr>
              <a:r>
                <a:rPr lang="en-US" sz="1000" baseline="0" dirty="0">
                  <a:latin typeface="Times New Roman" pitchFamily="18" charset="0"/>
                  <a:ea typeface="ＭＳ Ｐゴシック" charset="-128"/>
                  <a:cs typeface="Times New Roman" pitchFamily="18" charset="0"/>
                </a:rPr>
                <a:t>  Construction of</a:t>
              </a:r>
            </a:p>
            <a:p>
              <a:pPr algn="l" eaLnBrk="1" hangingPunct="1">
                <a:defRPr/>
              </a:pPr>
              <a:r>
                <a:rPr lang="en-US" sz="1000" baseline="0" dirty="0">
                  <a:latin typeface="Times New Roman" pitchFamily="18" charset="0"/>
                  <a:ea typeface="ＭＳ Ｐゴシック" charset="-128"/>
                  <a:cs typeface="Times New Roman" pitchFamily="18" charset="0"/>
                </a:rPr>
                <a:t>  components &amp;</a:t>
              </a:r>
            </a:p>
            <a:p>
              <a:pPr algn="l" eaLnBrk="1" hangingPunct="1">
                <a:defRPr/>
              </a:pPr>
              <a:r>
                <a:rPr lang="en-US" sz="1000" baseline="0" dirty="0">
                  <a:latin typeface="Times New Roman" pitchFamily="18" charset="0"/>
                  <a:ea typeface="ＭＳ Ｐゴシック" charset="-128"/>
                  <a:cs typeface="Times New Roman" pitchFamily="18" charset="0"/>
                </a:rPr>
                <a:t>  civil engineering</a:t>
              </a:r>
            </a:p>
          </p:txBody>
        </p:sp>
        <p:sp>
          <p:nvSpPr>
            <p:cNvPr id="77841" name="Chevron 11"/>
            <p:cNvSpPr>
              <a:spLocks noChangeArrowheads="1"/>
            </p:cNvSpPr>
            <p:nvPr/>
          </p:nvSpPr>
          <p:spPr bwMode="auto">
            <a:xfrm>
              <a:off x="1335088" y="1571625"/>
              <a:ext cx="1550987" cy="1247775"/>
            </a:xfrm>
            <a:prstGeom prst="chevron">
              <a:avLst>
                <a:gd name="adj" fmla="val 25378"/>
              </a:avLst>
            </a:prstGeom>
            <a:solidFill>
              <a:srgbClr val="C0D2FE"/>
            </a:solidFill>
            <a:ln w="12700">
              <a:solidFill>
                <a:schemeClr val="tx1"/>
              </a:solidFill>
              <a:round/>
              <a:headEnd/>
              <a:tailEnd/>
            </a:ln>
          </p:spPr>
          <p:txBody>
            <a:bodyPr wrap="none" anchor="ctr"/>
            <a:lstStyle/>
            <a:p>
              <a:pPr eaLnBrk="1" hangingPunct="1"/>
              <a:r>
                <a:rPr lang="en-GB" sz="1000" b="1" baseline="0">
                  <a:latin typeface="Times New Roman" pitchFamily="84" charset="0"/>
                </a:rPr>
                <a:t>    2015</a:t>
              </a:r>
            </a:p>
            <a:p>
              <a:pPr eaLnBrk="1" hangingPunct="1"/>
              <a:r>
                <a:rPr lang="en-GB" sz="1000" baseline="0">
                  <a:latin typeface="Times New Roman" pitchFamily="84" charset="0"/>
                </a:rPr>
                <a:t>  Tendering &amp;</a:t>
              </a:r>
            </a:p>
            <a:p>
              <a:pPr eaLnBrk="1" hangingPunct="1"/>
              <a:r>
                <a:rPr lang="en-GB" sz="1000" baseline="0">
                  <a:latin typeface="Times New Roman" pitchFamily="84" charset="0"/>
                </a:rPr>
                <a:t>   Procurement</a:t>
              </a:r>
            </a:p>
          </p:txBody>
        </p:sp>
        <p:sp>
          <p:nvSpPr>
            <p:cNvPr id="77842" name="Chevron 16"/>
            <p:cNvSpPr>
              <a:spLocks noChangeArrowheads="1"/>
            </p:cNvSpPr>
            <p:nvPr/>
          </p:nvSpPr>
          <p:spPr bwMode="auto">
            <a:xfrm>
              <a:off x="5103813" y="1571625"/>
              <a:ext cx="1673225" cy="1247775"/>
            </a:xfrm>
            <a:prstGeom prst="chevron">
              <a:avLst>
                <a:gd name="adj" fmla="val 25348"/>
              </a:avLst>
            </a:prstGeom>
            <a:solidFill>
              <a:srgbClr val="CCFF66"/>
            </a:solidFill>
            <a:ln w="12700" algn="ctr">
              <a:solidFill>
                <a:schemeClr val="tx1"/>
              </a:solidFill>
              <a:round/>
              <a:headEnd/>
              <a:tailEnd/>
            </a:ln>
          </p:spPr>
          <p:txBody>
            <a:bodyPr wrap="none" anchor="ctr"/>
            <a:lstStyle/>
            <a:p>
              <a:pPr eaLnBrk="1" hangingPunct="1"/>
              <a:r>
                <a:rPr lang="en-US" sz="1600" b="1" baseline="0">
                  <a:latin typeface="Times New Roman" pitchFamily="84" charset="0"/>
                </a:rPr>
                <a:t>  </a:t>
              </a:r>
              <a:r>
                <a:rPr lang="en-US" sz="1000" b="1" baseline="0">
                  <a:latin typeface="Times New Roman" pitchFamily="84" charset="0"/>
                </a:rPr>
                <a:t>2020-2022</a:t>
              </a:r>
            </a:p>
            <a:p>
              <a:pPr eaLnBrk="1" hangingPunct="1"/>
              <a:r>
                <a:rPr lang="en-US" sz="1000" baseline="0">
                  <a:latin typeface="Times New Roman" pitchFamily="84" charset="0"/>
                </a:rPr>
                <a:t>    Commissioning</a:t>
              </a:r>
            </a:p>
            <a:p>
              <a:pPr eaLnBrk="1" hangingPunct="1"/>
              <a:endParaRPr lang="en-US" sz="1600" baseline="0">
                <a:latin typeface="Times New Roman" pitchFamily="84" charset="0"/>
              </a:endParaRPr>
            </a:p>
          </p:txBody>
        </p:sp>
        <p:sp>
          <p:nvSpPr>
            <p:cNvPr id="77843" name="Chevron 13"/>
            <p:cNvSpPr>
              <a:spLocks noChangeArrowheads="1"/>
            </p:cNvSpPr>
            <p:nvPr/>
          </p:nvSpPr>
          <p:spPr bwMode="auto">
            <a:xfrm>
              <a:off x="6459538" y="1571625"/>
              <a:ext cx="1458912" cy="1247775"/>
            </a:xfrm>
            <a:prstGeom prst="chevron">
              <a:avLst>
                <a:gd name="adj" fmla="val 25468"/>
              </a:avLst>
            </a:prstGeom>
            <a:solidFill>
              <a:srgbClr val="FFCC00"/>
            </a:solidFill>
            <a:ln w="12700">
              <a:solidFill>
                <a:schemeClr val="tx1"/>
              </a:solidFill>
              <a:round/>
              <a:headEnd/>
              <a:tailEnd/>
            </a:ln>
          </p:spPr>
          <p:txBody>
            <a:bodyPr wrap="none" anchor="ctr"/>
            <a:lstStyle/>
            <a:p>
              <a:pPr algn="l" eaLnBrk="1" hangingPunct="1"/>
              <a:r>
                <a:rPr lang="en-US" sz="1000" b="1" baseline="0">
                  <a:latin typeface="Times New Roman" pitchFamily="84" charset="0"/>
                </a:rPr>
                <a:t>2023</a:t>
              </a:r>
            </a:p>
            <a:p>
              <a:pPr algn="l" eaLnBrk="1" hangingPunct="1"/>
              <a:r>
                <a:rPr lang="en-GB" sz="1000" baseline="0">
                  <a:latin typeface="Times New Roman" pitchFamily="84" charset="0"/>
                </a:rPr>
                <a:t>Progressive</a:t>
              </a:r>
            </a:p>
            <a:p>
              <a:pPr algn="l" eaLnBrk="1" hangingPunct="1"/>
              <a:r>
                <a:rPr lang="en-GB" sz="1000" baseline="0">
                  <a:latin typeface="Times New Roman" pitchFamily="84" charset="0"/>
                </a:rPr>
                <a:t>start-up</a:t>
              </a:r>
            </a:p>
          </p:txBody>
        </p:sp>
        <p:sp>
          <p:nvSpPr>
            <p:cNvPr id="77844" name="Chevron 13"/>
            <p:cNvSpPr>
              <a:spLocks noChangeArrowheads="1"/>
            </p:cNvSpPr>
            <p:nvPr/>
          </p:nvSpPr>
          <p:spPr bwMode="auto">
            <a:xfrm>
              <a:off x="7588250" y="1571625"/>
              <a:ext cx="1428750" cy="1247775"/>
            </a:xfrm>
            <a:prstGeom prst="chevron">
              <a:avLst>
                <a:gd name="adj" fmla="val 26103"/>
              </a:avLst>
            </a:prstGeom>
            <a:solidFill>
              <a:srgbClr val="FFFF00"/>
            </a:solidFill>
            <a:ln w="12700">
              <a:solidFill>
                <a:schemeClr val="tx1"/>
              </a:solidFill>
              <a:round/>
              <a:headEnd/>
              <a:tailEnd/>
            </a:ln>
          </p:spPr>
          <p:txBody>
            <a:bodyPr wrap="none" anchor="ctr"/>
            <a:lstStyle/>
            <a:p>
              <a:pPr eaLnBrk="1" hangingPunct="1"/>
              <a:r>
                <a:rPr lang="en-US" sz="1000" b="1" baseline="0">
                  <a:latin typeface="Times New Roman" pitchFamily="84" charset="0"/>
                </a:rPr>
                <a:t>2024-</a:t>
              </a:r>
            </a:p>
            <a:p>
              <a:pPr eaLnBrk="1" hangingPunct="1"/>
              <a:r>
                <a:rPr lang="en-GB" sz="1000" baseline="0">
                  <a:latin typeface="Times New Roman" pitchFamily="84" charset="0"/>
                </a:rPr>
                <a:t>Full</a:t>
              </a:r>
            </a:p>
            <a:p>
              <a:pPr eaLnBrk="1" hangingPunct="1"/>
              <a:r>
                <a:rPr lang="en-GB" sz="1000" baseline="0">
                  <a:latin typeface="Times New Roman" pitchFamily="84" charset="0"/>
                </a:rPr>
                <a:t>    exploitation</a:t>
              </a:r>
            </a:p>
          </p:txBody>
        </p:sp>
      </p:grpSp>
      <p:sp>
        <p:nvSpPr>
          <p:cNvPr id="77845" name="Rettangolo 23"/>
          <p:cNvSpPr>
            <a:spLocks noChangeArrowheads="1"/>
          </p:cNvSpPr>
          <p:nvPr/>
        </p:nvSpPr>
        <p:spPr bwMode="auto">
          <a:xfrm>
            <a:off x="325438" y="849313"/>
            <a:ext cx="1509712" cy="581025"/>
          </a:xfrm>
          <a:prstGeom prst="rect">
            <a:avLst/>
          </a:prstGeom>
          <a:noFill/>
          <a:ln w="9525">
            <a:noFill/>
            <a:miter lim="800000"/>
            <a:headEnd/>
            <a:tailEnd/>
          </a:ln>
        </p:spPr>
        <p:txBody>
          <a:bodyPr wrap="none">
            <a:spAutoFit/>
          </a:bodyPr>
          <a:lstStyle/>
          <a:p>
            <a:pPr eaLnBrk="1" hangingPunct="1"/>
            <a:r>
              <a:rPr lang="en-US" sz="1600" baseline="0">
                <a:latin typeface="Times New Roman" pitchFamily="84" charset="0"/>
              </a:rPr>
              <a:t>MYRRHA</a:t>
            </a:r>
          </a:p>
          <a:p>
            <a:pPr eaLnBrk="1" hangingPunct="1"/>
            <a:r>
              <a:rPr lang="en-US" sz="1600" baseline="0">
                <a:latin typeface="Times New Roman" pitchFamily="84" charset="0"/>
              </a:rPr>
              <a:t>project schedule</a:t>
            </a:r>
            <a:endParaRPr lang="it-IT" sz="1600" baseline="0">
              <a:latin typeface="Times New Roman" pitchFamily="84" charset="0"/>
            </a:endParaRPr>
          </a:p>
        </p:txBody>
      </p:sp>
      <p:sp>
        <p:nvSpPr>
          <p:cNvPr id="22" name="Freccia a destra 21"/>
          <p:cNvSpPr/>
          <p:nvPr/>
        </p:nvSpPr>
        <p:spPr bwMode="auto">
          <a:xfrm>
            <a:off x="1361853" y="6382419"/>
            <a:ext cx="597600" cy="23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3000" b="0" i="0" u="none" strike="noStrike" cap="none" normalizeH="0" baseline="30000" smtClean="0">
              <a:ln>
                <a:noFill/>
              </a:ln>
              <a:solidFill>
                <a:schemeClr val="tx1"/>
              </a:solidFill>
              <a:effectLst/>
              <a:latin typeface="Arial" charset="0"/>
              <a:ea typeface="ＭＳ Ｐゴシック" pitchFamily="84" charset="-128"/>
            </a:endParaRPr>
          </a:p>
        </p:txBody>
      </p:sp>
      <p:sp>
        <p:nvSpPr>
          <p:cNvPr id="23" name="CasellaDiTesto 22"/>
          <p:cNvSpPr txBox="1"/>
          <p:nvPr/>
        </p:nvSpPr>
        <p:spPr>
          <a:xfrm>
            <a:off x="1851910" y="6304002"/>
            <a:ext cx="5322547" cy="400110"/>
          </a:xfrm>
          <a:prstGeom prst="rect">
            <a:avLst/>
          </a:prstGeom>
          <a:noFill/>
        </p:spPr>
        <p:txBody>
          <a:bodyPr wrap="none" rtlCol="0">
            <a:spAutoFit/>
          </a:bodyPr>
          <a:lstStyle/>
          <a:p>
            <a:r>
              <a:rPr lang="en-US" sz="2000" baseline="0" dirty="0" smtClean="0"/>
              <a:t> See plenary talk on </a:t>
            </a:r>
            <a:r>
              <a:rPr lang="en-US" sz="2000" baseline="0" dirty="0" err="1" smtClean="0"/>
              <a:t>Myrrha</a:t>
            </a:r>
            <a:r>
              <a:rPr lang="en-US" sz="2000" baseline="0" dirty="0" smtClean="0"/>
              <a:t> by Dr. M. </a:t>
            </a:r>
            <a:r>
              <a:rPr lang="en-US" sz="2000" baseline="0" dirty="0" err="1" smtClean="0"/>
              <a:t>Schyns</a:t>
            </a:r>
            <a:endParaRPr lang="it-IT"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ttangolo 1"/>
          <p:cNvSpPr>
            <a:spLocks noChangeArrowheads="1"/>
          </p:cNvSpPr>
          <p:nvPr/>
        </p:nvSpPr>
        <p:spPr bwMode="auto">
          <a:xfrm>
            <a:off x="456" y="600"/>
            <a:ext cx="7508594" cy="406265"/>
          </a:xfrm>
          <a:prstGeom prst="rect">
            <a:avLst/>
          </a:prstGeom>
          <a:solidFill>
            <a:schemeClr val="bg2"/>
          </a:solidFill>
          <a:ln w="9525">
            <a:noFill/>
            <a:miter lim="800000"/>
            <a:headEnd/>
            <a:tailEnd/>
          </a:ln>
        </p:spPr>
        <p:txBody>
          <a:bodyPr wrap="none">
            <a:spAutoFit/>
          </a:bodyPr>
          <a:lstStyle/>
          <a:p>
            <a:pPr>
              <a:lnSpc>
                <a:spcPct val="85000"/>
              </a:lnSpc>
            </a:pPr>
            <a:r>
              <a:rPr lang="en-GB" sz="2400" b="1" i="1" baseline="0" dirty="0">
                <a:solidFill>
                  <a:schemeClr val="bg1"/>
                </a:solidFill>
              </a:rPr>
              <a:t>European </a:t>
            </a:r>
            <a:r>
              <a:rPr lang="en-GB" sz="2400" b="1" i="1" baseline="0" dirty="0" smtClean="0">
                <a:solidFill>
                  <a:schemeClr val="bg1"/>
                </a:solidFill>
              </a:rPr>
              <a:t>Lead Fast Reactor (LFR)/ADS  </a:t>
            </a:r>
            <a:r>
              <a:rPr lang="en-GB" sz="2400" b="1" i="1" baseline="0" dirty="0">
                <a:solidFill>
                  <a:schemeClr val="bg1"/>
                </a:solidFill>
              </a:rPr>
              <a:t>Activities</a:t>
            </a:r>
            <a:endParaRPr lang="en-GB" sz="2400" b="1" i="1" baseline="0" dirty="0">
              <a:solidFill>
                <a:srgbClr val="000000"/>
              </a:solidFill>
            </a:endParaRPr>
          </a:p>
        </p:txBody>
      </p:sp>
      <p:sp>
        <p:nvSpPr>
          <p:cNvPr id="17" name="Rettangolo 16"/>
          <p:cNvSpPr/>
          <p:nvPr/>
        </p:nvSpPr>
        <p:spPr>
          <a:xfrm>
            <a:off x="734357" y="523179"/>
            <a:ext cx="7419975" cy="584775"/>
          </a:xfrm>
          <a:prstGeom prst="rect">
            <a:avLst/>
          </a:prstGeom>
        </p:spPr>
        <p:txBody>
          <a:bodyPr>
            <a:spAutoFit/>
          </a:bodyPr>
          <a:lstStyle/>
          <a:p>
            <a:pPr eaLnBrk="1" hangingPunct="1">
              <a:defRPr/>
            </a:pPr>
            <a:r>
              <a:rPr lang="nl-BE" sz="1600" b="1" kern="0" baseline="0" dirty="0" smtClean="0">
                <a:solidFill>
                  <a:srgbClr val="000000"/>
                </a:solidFill>
                <a:latin typeface="Arial"/>
                <a:ea typeface="ＭＳ Ｐゴシック" pitchFamily="50" charset="-128"/>
              </a:rPr>
              <a:t>FUTURE GOAL: EFIT </a:t>
            </a:r>
            <a:r>
              <a:rPr lang="nl-BE" sz="1600" kern="0" baseline="0" dirty="0" smtClean="0">
                <a:solidFill>
                  <a:srgbClr val="000000"/>
                </a:solidFill>
                <a:latin typeface="Arial"/>
                <a:ea typeface="ＭＳ Ｐゴシック" pitchFamily="50" charset="-128"/>
              </a:rPr>
              <a:t>(</a:t>
            </a:r>
            <a:r>
              <a:rPr lang="en-US" altLang="ja-JP" sz="1600" baseline="0" dirty="0" smtClean="0">
                <a:ea typeface="MS PGothic" pitchFamily="34" charset="-128"/>
              </a:rPr>
              <a:t>European Facility for Industrial Transmutation</a:t>
            </a:r>
            <a:r>
              <a:rPr lang="nl-BE" sz="1600" kern="0" baseline="0" dirty="0" smtClean="0">
                <a:solidFill>
                  <a:srgbClr val="000000"/>
                </a:solidFill>
                <a:latin typeface="Arial"/>
                <a:ea typeface="ＭＳ Ｐゴシック" pitchFamily="50" charset="-128"/>
              </a:rPr>
              <a:t>)</a:t>
            </a:r>
          </a:p>
          <a:p>
            <a:pPr eaLnBrk="1" hangingPunct="1">
              <a:defRPr/>
            </a:pPr>
            <a:endParaRPr lang="nl-BE" sz="1600" b="1" kern="0" baseline="0" dirty="0" smtClean="0">
              <a:solidFill>
                <a:srgbClr val="000000"/>
              </a:solidFill>
              <a:latin typeface="Arial"/>
              <a:ea typeface="ＭＳ Ｐゴシック" pitchFamily="50" charset="-128"/>
            </a:endParaRPr>
          </a:p>
        </p:txBody>
      </p:sp>
      <p:pic>
        <p:nvPicPr>
          <p:cNvPr id="24" name="Picture 4" descr="EFIT-3D"/>
          <p:cNvPicPr>
            <a:picLocks noChangeAspect="1" noChangeArrowheads="1"/>
          </p:cNvPicPr>
          <p:nvPr/>
        </p:nvPicPr>
        <p:blipFill>
          <a:blip r:embed="rId3" cstate="print"/>
          <a:srcRect l="6531" r="3775" b="1756"/>
          <a:stretch>
            <a:fillRect/>
          </a:stretch>
        </p:blipFill>
        <p:spPr bwMode="auto">
          <a:xfrm>
            <a:off x="2888128" y="902513"/>
            <a:ext cx="2849562" cy="3263900"/>
          </a:xfrm>
          <a:prstGeom prst="rect">
            <a:avLst/>
          </a:prstGeom>
          <a:noFill/>
          <a:ln w="9525">
            <a:noFill/>
            <a:miter lim="800000"/>
            <a:headEnd/>
            <a:tailEnd/>
          </a:ln>
        </p:spPr>
      </p:pic>
      <p:sp>
        <p:nvSpPr>
          <p:cNvPr id="25" name="Text Box 3"/>
          <p:cNvSpPr txBox="1">
            <a:spLocks noChangeArrowheads="1"/>
          </p:cNvSpPr>
          <p:nvPr/>
        </p:nvSpPr>
        <p:spPr bwMode="auto">
          <a:xfrm>
            <a:off x="134782" y="4303455"/>
            <a:ext cx="8785225" cy="2554545"/>
          </a:xfrm>
          <a:prstGeom prst="rect">
            <a:avLst/>
          </a:prstGeom>
          <a:noFill/>
          <a:ln w="9525">
            <a:noFill/>
            <a:miter lim="800000"/>
            <a:headEnd/>
            <a:tailEnd/>
          </a:ln>
          <a:effectLst/>
        </p:spPr>
        <p:txBody>
          <a:bodyPr>
            <a:spAutoFit/>
          </a:bodyPr>
          <a:lstStyle/>
          <a:p>
            <a:r>
              <a:rPr lang="en-US" altLang="it-IT" sz="2400" dirty="0" smtClean="0"/>
              <a:t>P</a:t>
            </a:r>
            <a:r>
              <a:rPr lang="en-US" altLang="it-IT" sz="2400" dirty="0" smtClean="0">
                <a:solidFill>
                  <a:schemeClr val="tx1"/>
                </a:solidFill>
              </a:rPr>
              <a:t>ure </a:t>
            </a:r>
            <a:r>
              <a:rPr lang="en-US" altLang="it-IT" sz="2400" dirty="0">
                <a:solidFill>
                  <a:schemeClr val="tx1"/>
                </a:solidFill>
              </a:rPr>
              <a:t>lead-cooled reactor of several hundreds MW </a:t>
            </a:r>
            <a:r>
              <a:rPr lang="en-GB" altLang="it-IT" sz="2400" dirty="0">
                <a:solidFill>
                  <a:schemeClr val="tx1"/>
                </a:solidFill>
              </a:rPr>
              <a:t>with MA burning capability and electricity generation at reasonable cost</a:t>
            </a:r>
          </a:p>
          <a:p>
            <a:endParaRPr lang="en-US" altLang="it-IT" sz="2400" b="1" dirty="0">
              <a:solidFill>
                <a:srgbClr val="FF3300"/>
              </a:solidFill>
              <a:sym typeface="Wingdings" pitchFamily="2" charset="2"/>
            </a:endParaRPr>
          </a:p>
          <a:p>
            <a:pPr marL="715963" lvl="1" indent="-258763" algn="l"/>
            <a:r>
              <a:rPr lang="en-US" altLang="it-IT" sz="2400" b="1" dirty="0">
                <a:solidFill>
                  <a:srgbClr val="FF3300"/>
                </a:solidFill>
                <a:sym typeface="Wingdings" pitchFamily="2" charset="2"/>
              </a:rPr>
              <a:t></a:t>
            </a:r>
            <a:r>
              <a:rPr lang="en-US" altLang="it-IT" sz="2400" dirty="0">
                <a:solidFill>
                  <a:schemeClr val="tx1"/>
                </a:solidFill>
                <a:sym typeface="Wingdings" pitchFamily="2" charset="2"/>
              </a:rPr>
              <a:t> EFIT shall be an effective </a:t>
            </a:r>
            <a:r>
              <a:rPr lang="en-US" altLang="it-IT" sz="2400" b="1" dirty="0">
                <a:solidFill>
                  <a:schemeClr val="tx1"/>
                </a:solidFill>
                <a:sym typeface="Wingdings" pitchFamily="2" charset="2"/>
              </a:rPr>
              <a:t>burner of MA</a:t>
            </a:r>
          </a:p>
          <a:p>
            <a:pPr marL="715963" lvl="1" indent="-258763" algn="l"/>
            <a:endParaRPr lang="en-US" altLang="it-IT" sz="2400" dirty="0">
              <a:solidFill>
                <a:srgbClr val="FF3300"/>
              </a:solidFill>
              <a:sym typeface="Wingdings" pitchFamily="2" charset="2"/>
            </a:endParaRPr>
          </a:p>
          <a:p>
            <a:pPr marL="715963" lvl="1" indent="-258763" algn="l"/>
            <a:r>
              <a:rPr lang="en-US" altLang="it-IT" sz="2400" b="1" dirty="0">
                <a:solidFill>
                  <a:srgbClr val="FF3300"/>
                </a:solidFill>
                <a:sym typeface="Wingdings" pitchFamily="2" charset="2"/>
              </a:rPr>
              <a:t></a:t>
            </a:r>
            <a:r>
              <a:rPr lang="en-US" altLang="it-IT" sz="2400" dirty="0">
                <a:solidFill>
                  <a:srgbClr val="FF3300"/>
                </a:solidFill>
                <a:sym typeface="Wingdings" pitchFamily="2" charset="2"/>
              </a:rPr>
              <a:t> </a:t>
            </a:r>
            <a:r>
              <a:rPr lang="en-US" altLang="it-IT" sz="2400" dirty="0">
                <a:solidFill>
                  <a:schemeClr val="tx1"/>
                </a:solidFill>
                <a:sym typeface="Wingdings" pitchFamily="2" charset="2"/>
              </a:rPr>
              <a:t>EFIT will be loaded with </a:t>
            </a:r>
            <a:r>
              <a:rPr lang="en-US" altLang="it-IT" sz="2400" b="1" dirty="0">
                <a:solidFill>
                  <a:schemeClr val="tx1"/>
                </a:solidFill>
                <a:sym typeface="Wingdings" pitchFamily="2" charset="2"/>
              </a:rPr>
              <a:t>U-free fuel</a:t>
            </a:r>
            <a:r>
              <a:rPr lang="en-US" altLang="it-IT" sz="2400" dirty="0">
                <a:solidFill>
                  <a:schemeClr val="tx1"/>
                </a:solidFill>
                <a:sym typeface="Wingdings" pitchFamily="2" charset="2"/>
              </a:rPr>
              <a:t> containing MA</a:t>
            </a:r>
          </a:p>
          <a:p>
            <a:pPr marL="715963" lvl="1" indent="-258763" algn="l"/>
            <a:r>
              <a:rPr lang="en-US" altLang="it-IT" sz="2400" dirty="0">
                <a:solidFill>
                  <a:schemeClr val="tx1"/>
                </a:solidFill>
              </a:rPr>
              <a:t>	</a:t>
            </a:r>
          </a:p>
          <a:p>
            <a:pPr marL="715963" lvl="1" indent="-258763" algn="l"/>
            <a:r>
              <a:rPr lang="en-US" altLang="it-IT" sz="2400" b="1" dirty="0">
                <a:solidFill>
                  <a:srgbClr val="FF3300"/>
                </a:solidFill>
                <a:sym typeface="Wingdings" pitchFamily="2" charset="2"/>
              </a:rPr>
              <a:t></a:t>
            </a:r>
            <a:r>
              <a:rPr lang="en-US" altLang="it-IT" sz="2400" dirty="0">
                <a:solidFill>
                  <a:schemeClr val="tx1"/>
                </a:solidFill>
              </a:rPr>
              <a:t> </a:t>
            </a:r>
            <a:r>
              <a:rPr lang="en-US" altLang="it-IT" sz="2400" dirty="0">
                <a:solidFill>
                  <a:schemeClr val="tx1"/>
                </a:solidFill>
                <a:sym typeface="Wingdings" pitchFamily="2" charset="2"/>
              </a:rPr>
              <a:t>EFIT will </a:t>
            </a:r>
            <a:r>
              <a:rPr lang="en-US" altLang="it-IT" sz="2400" b="1" dirty="0">
                <a:solidFill>
                  <a:schemeClr val="tx1"/>
                </a:solidFill>
                <a:sym typeface="Wingdings" pitchFamily="2" charset="2"/>
              </a:rPr>
              <a:t>generate electricity</a:t>
            </a:r>
            <a:r>
              <a:rPr lang="en-US" altLang="it-IT" sz="2400" dirty="0">
                <a:solidFill>
                  <a:schemeClr val="tx1"/>
                </a:solidFill>
                <a:sym typeface="Wingdings" pitchFamily="2" charset="2"/>
              </a:rPr>
              <a:t> at reasonable cost</a:t>
            </a:r>
            <a:endParaRPr lang="en-GB" altLang="ja-JP" sz="2400" dirty="0">
              <a:solidFill>
                <a:schemeClr val="tx1"/>
              </a:solidFill>
              <a:ea typeface="MS PGothic" pitchFamily="34" charset="-128"/>
            </a:endParaRPr>
          </a:p>
          <a:p>
            <a:pPr marL="715963" lvl="1" indent="-258763" algn="l"/>
            <a:endParaRPr lang="en-GB" altLang="ja-JP" sz="2400" dirty="0">
              <a:solidFill>
                <a:schemeClr val="tx1"/>
              </a:solidFill>
              <a:ea typeface="MS PGothic" pitchFamily="34" charset="-128"/>
            </a:endParaRPr>
          </a:p>
          <a:p>
            <a:pPr marL="715963" lvl="1" indent="-258763" algn="l"/>
            <a:r>
              <a:rPr lang="en-US" altLang="it-IT" sz="2400" b="1" dirty="0">
                <a:solidFill>
                  <a:srgbClr val="FF3300"/>
                </a:solidFill>
                <a:sym typeface="Wingdings" pitchFamily="2" charset="2"/>
              </a:rPr>
              <a:t></a:t>
            </a:r>
            <a:r>
              <a:rPr lang="en-US" altLang="it-IT" sz="2400" dirty="0">
                <a:solidFill>
                  <a:schemeClr val="tx1"/>
                </a:solidFill>
              </a:rPr>
              <a:t> </a:t>
            </a:r>
            <a:r>
              <a:rPr lang="en-US" altLang="it-IT" sz="2400" dirty="0">
                <a:solidFill>
                  <a:schemeClr val="tx1"/>
                </a:solidFill>
                <a:sym typeface="Wingdings" pitchFamily="2" charset="2"/>
              </a:rPr>
              <a:t>EFIT will be </a:t>
            </a:r>
            <a:r>
              <a:rPr lang="en-US" altLang="it-IT" sz="2400" b="1" dirty="0">
                <a:solidFill>
                  <a:schemeClr val="tx1"/>
                </a:solidFill>
                <a:sym typeface="Wingdings" pitchFamily="2" charset="2"/>
              </a:rPr>
              <a:t>cooled by pure lead</a:t>
            </a:r>
            <a:r>
              <a:rPr lang="en-US" altLang="it-IT" sz="2400" dirty="0">
                <a:solidFill>
                  <a:schemeClr val="tx1"/>
                </a:solidFill>
                <a:sym typeface="Wingdings" pitchFamily="2" charset="2"/>
              </a:rPr>
              <a:t> (a cooled gas option is also studied)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0" y="0"/>
            <a:ext cx="8331264" cy="5789346"/>
          </a:xfrm>
          <a:prstGeom prst="rect">
            <a:avLst/>
          </a:prstGeom>
          <a:noFill/>
          <a:ln w="9525">
            <a:noFill/>
            <a:miter lim="800000"/>
            <a:headEnd/>
            <a:tailEnd/>
          </a:ln>
        </p:spPr>
      </p:pic>
      <p:sp>
        <p:nvSpPr>
          <p:cNvPr id="4" name="CasellaDiTesto 3"/>
          <p:cNvSpPr txBox="1"/>
          <p:nvPr/>
        </p:nvSpPr>
        <p:spPr>
          <a:xfrm>
            <a:off x="4503760" y="6488668"/>
            <a:ext cx="4640240" cy="369332"/>
          </a:xfrm>
          <a:prstGeom prst="rect">
            <a:avLst/>
          </a:prstGeom>
          <a:noFill/>
        </p:spPr>
        <p:txBody>
          <a:bodyPr wrap="square" rtlCol="0">
            <a:spAutoFit/>
          </a:bodyPr>
          <a:lstStyle/>
          <a:p>
            <a:pPr algn="ctr"/>
            <a:r>
              <a:rPr lang="en-US" sz="1800" dirty="0" smtClean="0"/>
              <a:t>Courtesy of L. </a:t>
            </a:r>
            <a:r>
              <a:rPr lang="en-US" sz="1800" dirty="0" err="1" smtClean="0"/>
              <a:t>Mansani</a:t>
            </a:r>
            <a:r>
              <a:rPr lang="en-US" sz="1800" dirty="0" smtClean="0"/>
              <a:t>, </a:t>
            </a:r>
            <a:r>
              <a:rPr lang="en-US" sz="1800" dirty="0" err="1" smtClean="0"/>
              <a:t>Ansaldo</a:t>
            </a:r>
            <a:r>
              <a:rPr lang="en-US" sz="1800" dirty="0" smtClean="0"/>
              <a:t> </a:t>
            </a:r>
            <a:r>
              <a:rPr lang="en-US" sz="1800" dirty="0" err="1" smtClean="0"/>
              <a:t>Nucleare</a:t>
            </a:r>
            <a:endParaRPr lang="it-IT" sz="1800" dirty="0"/>
          </a:p>
        </p:txBody>
      </p:sp>
      <p:sp>
        <p:nvSpPr>
          <p:cNvPr id="5" name="CasellaDiTesto 4"/>
          <p:cNvSpPr txBox="1"/>
          <p:nvPr/>
        </p:nvSpPr>
        <p:spPr>
          <a:xfrm>
            <a:off x="0" y="6067863"/>
            <a:ext cx="8281919" cy="276999"/>
          </a:xfrm>
          <a:prstGeom prst="rect">
            <a:avLst/>
          </a:prstGeom>
          <a:noFill/>
        </p:spPr>
        <p:txBody>
          <a:bodyPr wrap="square" rtlCol="0">
            <a:spAutoFit/>
          </a:bodyPr>
          <a:lstStyle/>
          <a:p>
            <a:pPr algn="ctr"/>
            <a:r>
              <a:rPr lang="en-US" sz="1800" b="1" dirty="0" smtClean="0"/>
              <a:t>Research in Italy by </a:t>
            </a:r>
            <a:r>
              <a:rPr lang="en-US" sz="1800" b="1" dirty="0" err="1" smtClean="0"/>
              <a:t>Ansaldo</a:t>
            </a:r>
            <a:r>
              <a:rPr lang="en-US" sz="1800" b="1" dirty="0" smtClean="0"/>
              <a:t> </a:t>
            </a:r>
            <a:r>
              <a:rPr lang="en-US" sz="1800" b="1" dirty="0" err="1" smtClean="0"/>
              <a:t>Nucleare</a:t>
            </a:r>
            <a:r>
              <a:rPr lang="en-US" sz="1800" b="1" dirty="0" smtClean="0"/>
              <a:t>, ENEA, CIRTEN and others</a:t>
            </a:r>
            <a:endParaRPr lang="it-IT" sz="1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685800" y="1981200"/>
            <a:ext cx="7772400" cy="2057400"/>
          </a:xfrm>
        </p:spPr>
        <p:txBody>
          <a:bodyPr/>
          <a:lstStyle/>
          <a:p>
            <a:r>
              <a:rPr lang="en-US" sz="2000" b="1" dirty="0"/>
              <a:t>Safety</a:t>
            </a:r>
            <a:r>
              <a:rPr lang="en-US" sz="2000" dirty="0"/>
              <a:t> </a:t>
            </a:r>
          </a:p>
          <a:p>
            <a:r>
              <a:rPr lang="en-US" sz="2000" b="1" dirty="0"/>
              <a:t>Security</a:t>
            </a:r>
          </a:p>
          <a:p>
            <a:r>
              <a:rPr lang="en-US" sz="2000" b="1" dirty="0"/>
              <a:t>Sustainability</a:t>
            </a:r>
          </a:p>
          <a:p>
            <a:r>
              <a:rPr lang="en-US" sz="2000" b="1" dirty="0"/>
              <a:t>Flexibility</a:t>
            </a:r>
          </a:p>
          <a:p>
            <a:r>
              <a:rPr lang="en-US" sz="2000" b="1" dirty="0"/>
              <a:t>High Tech</a:t>
            </a:r>
            <a:endParaRPr lang="en-US" sz="2000" dirty="0"/>
          </a:p>
        </p:txBody>
      </p:sp>
      <p:sp>
        <p:nvSpPr>
          <p:cNvPr id="83972" name="Rectangle 4"/>
          <p:cNvSpPr>
            <a:spLocks noGrp="1" noChangeArrowheads="1"/>
          </p:cNvSpPr>
          <p:nvPr>
            <p:ph type="title"/>
          </p:nvPr>
        </p:nvSpPr>
        <p:spPr>
          <a:xfrm>
            <a:off x="0" y="0"/>
            <a:ext cx="8164800" cy="533400"/>
          </a:xfrm>
          <a:solidFill>
            <a:schemeClr val="bg2"/>
          </a:solidFill>
          <a:ln/>
        </p:spPr>
        <p:txBody>
          <a:bodyPr/>
          <a:lstStyle/>
          <a:p>
            <a:r>
              <a:rPr lang="en-US" sz="2400" dirty="0" smtClean="0">
                <a:solidFill>
                  <a:schemeClr val="bg1"/>
                </a:solidFill>
              </a:rPr>
              <a:t>Requirements for a research and training infrastructure</a:t>
            </a:r>
            <a:endParaRPr lang="en-US" sz="2400" dirty="0"/>
          </a:p>
        </p:txBody>
      </p:sp>
      <p:sp>
        <p:nvSpPr>
          <p:cNvPr id="83973" name="Rectangle 5"/>
          <p:cNvSpPr>
            <a:spLocks noChangeArrowheads="1"/>
          </p:cNvSpPr>
          <p:nvPr/>
        </p:nvSpPr>
        <p:spPr bwMode="auto">
          <a:xfrm>
            <a:off x="685800" y="1066800"/>
            <a:ext cx="2951163" cy="396875"/>
          </a:xfrm>
          <a:prstGeom prst="rect">
            <a:avLst/>
          </a:prstGeom>
          <a:noFill/>
          <a:ln w="9525">
            <a:noFill/>
            <a:miter lim="800000"/>
            <a:headEnd/>
            <a:tailEnd/>
          </a:ln>
        </p:spPr>
        <p:txBody>
          <a:bodyPr wrap="none">
            <a:spAutoFit/>
          </a:bodyPr>
          <a:lstStyle/>
          <a:p>
            <a:r>
              <a:rPr lang="en-US" sz="2000" baseline="0"/>
              <a:t>Few basic requirements:</a:t>
            </a:r>
          </a:p>
        </p:txBody>
      </p:sp>
      <p:sp>
        <p:nvSpPr>
          <p:cNvPr id="83991" name="Rectangle 23"/>
          <p:cNvSpPr>
            <a:spLocks noChangeArrowheads="1"/>
          </p:cNvSpPr>
          <p:nvPr/>
        </p:nvSpPr>
        <p:spPr bwMode="auto">
          <a:xfrm>
            <a:off x="2916490" y="1981200"/>
            <a:ext cx="3148237" cy="400110"/>
          </a:xfrm>
          <a:prstGeom prst="rect">
            <a:avLst/>
          </a:prstGeom>
          <a:noFill/>
          <a:ln w="9525">
            <a:noFill/>
            <a:miter lim="800000"/>
            <a:headEnd/>
            <a:tailEnd/>
          </a:ln>
        </p:spPr>
        <p:txBody>
          <a:bodyPr wrap="square">
            <a:spAutoFit/>
          </a:bodyPr>
          <a:lstStyle/>
          <a:p>
            <a:r>
              <a:rPr lang="en-US" sz="2000" baseline="0" dirty="0" smtClean="0">
                <a:sym typeface="Wingdings" pitchFamily="2" charset="2"/>
              </a:rPr>
              <a:t> </a:t>
            </a:r>
            <a:r>
              <a:rPr lang="en-US" sz="2000" baseline="0" dirty="0" smtClean="0"/>
              <a:t>Subcritical </a:t>
            </a:r>
            <a:r>
              <a:rPr lang="en-US" sz="2000" baseline="0" dirty="0"/>
              <a:t>ADS system</a:t>
            </a:r>
          </a:p>
        </p:txBody>
      </p:sp>
      <p:sp>
        <p:nvSpPr>
          <p:cNvPr id="83994" name="Rectangle 26"/>
          <p:cNvSpPr>
            <a:spLocks noChangeArrowheads="1"/>
          </p:cNvSpPr>
          <p:nvPr/>
        </p:nvSpPr>
        <p:spPr bwMode="auto">
          <a:xfrm>
            <a:off x="2656108" y="2362200"/>
            <a:ext cx="6197601" cy="396875"/>
          </a:xfrm>
          <a:prstGeom prst="rect">
            <a:avLst/>
          </a:prstGeom>
          <a:noFill/>
          <a:ln w="9525">
            <a:noFill/>
            <a:miter lim="800000"/>
            <a:headEnd/>
            <a:tailEnd/>
          </a:ln>
        </p:spPr>
        <p:txBody>
          <a:bodyPr wrap="square">
            <a:spAutoFit/>
          </a:bodyPr>
          <a:lstStyle/>
          <a:p>
            <a:r>
              <a:rPr lang="en-US" sz="2000" baseline="0" dirty="0" smtClean="0">
                <a:sym typeface="Wingdings" pitchFamily="2" charset="2"/>
              </a:rPr>
              <a:t> </a:t>
            </a:r>
            <a:r>
              <a:rPr lang="en-US" sz="2000" baseline="0" dirty="0" smtClean="0"/>
              <a:t>Low </a:t>
            </a:r>
            <a:r>
              <a:rPr lang="en-US" sz="2000" baseline="0" dirty="0"/>
              <a:t>power,U</a:t>
            </a:r>
            <a:r>
              <a:rPr lang="en-US" sz="2000" dirty="0"/>
              <a:t>235 </a:t>
            </a:r>
            <a:r>
              <a:rPr lang="en-US" sz="2000" baseline="0" dirty="0"/>
              <a:t>fueled (negligible </a:t>
            </a:r>
            <a:r>
              <a:rPr lang="en-US" sz="2000" baseline="0" dirty="0" err="1"/>
              <a:t>Pu</a:t>
            </a:r>
            <a:r>
              <a:rPr lang="en-US" sz="2000" baseline="0" dirty="0"/>
              <a:t> and MA)</a:t>
            </a:r>
          </a:p>
        </p:txBody>
      </p:sp>
      <p:sp>
        <p:nvSpPr>
          <p:cNvPr id="83998" name="Rectangle 30"/>
          <p:cNvSpPr>
            <a:spLocks noChangeArrowheads="1"/>
          </p:cNvSpPr>
          <p:nvPr/>
        </p:nvSpPr>
        <p:spPr bwMode="auto">
          <a:xfrm>
            <a:off x="2496458" y="3048000"/>
            <a:ext cx="5479143" cy="396875"/>
          </a:xfrm>
          <a:prstGeom prst="rect">
            <a:avLst/>
          </a:prstGeom>
          <a:noFill/>
          <a:ln w="9525">
            <a:noFill/>
            <a:miter lim="800000"/>
            <a:headEnd/>
            <a:tailEnd/>
          </a:ln>
        </p:spPr>
        <p:txBody>
          <a:bodyPr wrap="square">
            <a:spAutoFit/>
          </a:bodyPr>
          <a:lstStyle/>
          <a:p>
            <a:r>
              <a:rPr lang="en-US" sz="2000" baseline="0" dirty="0" smtClean="0">
                <a:sym typeface="Wingdings" pitchFamily="2" charset="2"/>
              </a:rPr>
              <a:t> </a:t>
            </a:r>
            <a:r>
              <a:rPr lang="en-US" sz="2000" baseline="0" dirty="0" smtClean="0"/>
              <a:t>Interchangeable </a:t>
            </a:r>
            <a:r>
              <a:rPr lang="en-US" sz="2000" baseline="0" dirty="0"/>
              <a:t>fuels and materials</a:t>
            </a:r>
            <a:endParaRPr lang="en-US" sz="2400" baseline="0" dirty="0"/>
          </a:p>
        </p:txBody>
      </p:sp>
      <p:sp>
        <p:nvSpPr>
          <p:cNvPr id="83999" name="Rectangle 31"/>
          <p:cNvSpPr>
            <a:spLocks noChangeArrowheads="1"/>
          </p:cNvSpPr>
          <p:nvPr/>
        </p:nvSpPr>
        <p:spPr bwMode="auto">
          <a:xfrm>
            <a:off x="2514600" y="2743200"/>
            <a:ext cx="184150" cy="549275"/>
          </a:xfrm>
          <a:prstGeom prst="rect">
            <a:avLst/>
          </a:prstGeom>
          <a:noFill/>
          <a:ln w="9525">
            <a:noFill/>
            <a:miter lim="800000"/>
            <a:headEnd/>
            <a:tailEnd/>
          </a:ln>
        </p:spPr>
        <p:txBody>
          <a:bodyPr wrap="none">
            <a:spAutoFit/>
          </a:bodyPr>
          <a:lstStyle/>
          <a:p>
            <a:endParaRPr lang="it-IT" baseline="0"/>
          </a:p>
        </p:txBody>
      </p:sp>
      <p:sp>
        <p:nvSpPr>
          <p:cNvPr id="84001" name="Rectangle 33"/>
          <p:cNvSpPr>
            <a:spLocks noChangeArrowheads="1"/>
          </p:cNvSpPr>
          <p:nvPr/>
        </p:nvSpPr>
        <p:spPr bwMode="auto">
          <a:xfrm>
            <a:off x="2942771" y="2696028"/>
            <a:ext cx="5783217" cy="400110"/>
          </a:xfrm>
          <a:prstGeom prst="rect">
            <a:avLst/>
          </a:prstGeom>
          <a:noFill/>
          <a:ln w="9525">
            <a:noFill/>
            <a:miter lim="800000"/>
            <a:headEnd/>
            <a:tailEnd/>
          </a:ln>
        </p:spPr>
        <p:txBody>
          <a:bodyPr wrap="square">
            <a:spAutoFit/>
          </a:bodyPr>
          <a:lstStyle/>
          <a:p>
            <a:r>
              <a:rPr lang="en-US" sz="2000" baseline="0" dirty="0" smtClean="0">
                <a:sym typeface="Wingdings" pitchFamily="2" charset="2"/>
              </a:rPr>
              <a:t> </a:t>
            </a:r>
            <a:r>
              <a:rPr lang="en-US" sz="2000" baseline="0" dirty="0" smtClean="0"/>
              <a:t>Fast </a:t>
            </a:r>
            <a:r>
              <a:rPr lang="en-US" sz="2000" baseline="0" dirty="0"/>
              <a:t>neutrons for </a:t>
            </a:r>
            <a:r>
              <a:rPr lang="en-US" sz="2000" baseline="0" dirty="0" smtClean="0"/>
              <a:t>transmutations </a:t>
            </a:r>
            <a:r>
              <a:rPr lang="en-US" sz="2000" baseline="0" dirty="0"/>
              <a:t>(gen IV ADS)</a:t>
            </a:r>
          </a:p>
        </p:txBody>
      </p:sp>
      <p:sp>
        <p:nvSpPr>
          <p:cNvPr id="84002" name="Rectangle 34"/>
          <p:cNvSpPr>
            <a:spLocks noChangeArrowheads="1"/>
          </p:cNvSpPr>
          <p:nvPr/>
        </p:nvSpPr>
        <p:spPr bwMode="auto">
          <a:xfrm>
            <a:off x="2976157" y="3429000"/>
            <a:ext cx="5156200" cy="707886"/>
          </a:xfrm>
          <a:prstGeom prst="rect">
            <a:avLst/>
          </a:prstGeom>
          <a:noFill/>
          <a:ln w="9525">
            <a:noFill/>
            <a:miter lim="800000"/>
            <a:headEnd/>
            <a:tailEnd/>
          </a:ln>
        </p:spPr>
        <p:txBody>
          <a:bodyPr wrap="square">
            <a:spAutoFit/>
          </a:bodyPr>
          <a:lstStyle/>
          <a:p>
            <a:pPr marL="352425" indent="-352425" algn="l"/>
            <a:r>
              <a:rPr lang="en-US" sz="2000" baseline="0" dirty="0" smtClean="0">
                <a:sym typeface="Wingdings" pitchFamily="2" charset="2"/>
              </a:rPr>
              <a:t> </a:t>
            </a:r>
            <a:r>
              <a:rPr lang="en-US" sz="2000" baseline="0" dirty="0" smtClean="0"/>
              <a:t>Lead </a:t>
            </a:r>
            <a:r>
              <a:rPr lang="en-US" sz="2000" baseline="0" dirty="0"/>
              <a:t>Technology </a:t>
            </a:r>
            <a:r>
              <a:rPr lang="en-US" sz="2000" baseline="0" dirty="0" smtClean="0"/>
              <a:t>(Italian Leadership with ANN,ENEA,CIRTEN</a:t>
            </a:r>
            <a:r>
              <a:rPr lang="en-US" sz="2000" baseline="0" dirty="0"/>
              <a:t>)</a:t>
            </a:r>
          </a:p>
        </p:txBody>
      </p:sp>
      <p:sp>
        <p:nvSpPr>
          <p:cNvPr id="84011" name="Rectangle 43"/>
          <p:cNvSpPr>
            <a:spLocks noChangeArrowheads="1"/>
          </p:cNvSpPr>
          <p:nvPr/>
        </p:nvSpPr>
        <p:spPr bwMode="auto">
          <a:xfrm>
            <a:off x="-74838" y="4191000"/>
            <a:ext cx="9249904" cy="1323439"/>
          </a:xfrm>
          <a:prstGeom prst="rect">
            <a:avLst/>
          </a:prstGeom>
          <a:noFill/>
          <a:ln w="9525">
            <a:noFill/>
            <a:miter lim="800000"/>
            <a:headEnd/>
            <a:tailEnd/>
          </a:ln>
        </p:spPr>
        <p:txBody>
          <a:bodyPr wrap="none">
            <a:spAutoFit/>
          </a:bodyPr>
          <a:lstStyle/>
          <a:p>
            <a:r>
              <a:rPr lang="en-US" sz="2000" baseline="0" dirty="0"/>
              <a:t>determined </a:t>
            </a:r>
            <a:r>
              <a:rPr lang="en-US" sz="2000" b="1" baseline="0" dirty="0" smtClean="0"/>
              <a:t>our proposal</a:t>
            </a:r>
            <a:r>
              <a:rPr lang="en-US" sz="2000" baseline="0" dirty="0"/>
              <a:t>:</a:t>
            </a:r>
          </a:p>
          <a:p>
            <a:endParaRPr lang="en-US" sz="2000" baseline="0" dirty="0"/>
          </a:p>
          <a:p>
            <a:r>
              <a:rPr lang="en-US" sz="2000" b="1" baseline="0" dirty="0"/>
              <a:t>A fast </a:t>
            </a:r>
            <a:r>
              <a:rPr lang="en-US" sz="2000" b="1" baseline="0" dirty="0" smtClean="0"/>
              <a:t>ADS: a </a:t>
            </a:r>
            <a:r>
              <a:rPr lang="en-US" sz="2000" b="1" baseline="0" dirty="0"/>
              <a:t>solid lead matrix</a:t>
            </a:r>
            <a:r>
              <a:rPr lang="en-US" sz="2000" b="1" baseline="0" dirty="0" smtClean="0"/>
              <a:t>, fueled </a:t>
            </a:r>
            <a:r>
              <a:rPr lang="en-US" sz="2000" b="1" baseline="0" dirty="0"/>
              <a:t>with 20% enriched </a:t>
            </a:r>
            <a:r>
              <a:rPr lang="en-US" sz="2000" b="1" baseline="0" dirty="0" smtClean="0"/>
              <a:t>U</a:t>
            </a:r>
            <a:r>
              <a:rPr lang="en-US" sz="2000" b="1" dirty="0" smtClean="0"/>
              <a:t>235 </a:t>
            </a:r>
            <a:r>
              <a:rPr lang="en-US" sz="2000" b="1" baseline="0" dirty="0" smtClean="0"/>
              <a:t>bars</a:t>
            </a:r>
            <a:r>
              <a:rPr lang="en-US" sz="2000" b="1" baseline="0" dirty="0" smtClean="0"/>
              <a:t>, cooled </a:t>
            </a:r>
            <a:endParaRPr lang="en-US" sz="2000" b="1" baseline="0" dirty="0"/>
          </a:p>
          <a:p>
            <a:r>
              <a:rPr lang="en-US" sz="2000" b="1" baseline="0" dirty="0"/>
              <a:t>with a He gas flow for a thermal power of few hundred Kilowatts</a:t>
            </a:r>
            <a:endParaRPr lang="en-US" sz="2400" b="1" baseline="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9" name="Object 5"/>
          <p:cNvGraphicFramePr>
            <a:graphicFrameLocks noChangeAspect="1"/>
          </p:cNvGraphicFramePr>
          <p:nvPr/>
        </p:nvGraphicFramePr>
        <p:xfrm>
          <a:off x="228600" y="1600200"/>
          <a:ext cx="4495800" cy="808038"/>
        </p:xfrm>
        <a:graphic>
          <a:graphicData uri="http://schemas.openxmlformats.org/presentationml/2006/ole">
            <p:oleObj spid="_x0000_s125954" name="Equation" r:id="rId4" imgW="0" imgH="0" progId="">
              <p:embed/>
            </p:oleObj>
          </a:graphicData>
        </a:graphic>
      </p:graphicFrame>
      <p:sp>
        <p:nvSpPr>
          <p:cNvPr id="8" name="Rectangle 2"/>
          <p:cNvSpPr>
            <a:spLocks noChangeArrowheads="1"/>
          </p:cNvSpPr>
          <p:nvPr/>
        </p:nvSpPr>
        <p:spPr bwMode="auto">
          <a:xfrm>
            <a:off x="1407076" y="4990"/>
            <a:ext cx="5771646" cy="909410"/>
          </a:xfrm>
          <a:prstGeom prst="rect">
            <a:avLst/>
          </a:prstGeom>
          <a:noFill/>
          <a:ln w="9525">
            <a:noFill/>
            <a:miter lim="800000"/>
            <a:headEnd/>
            <a:tailEnd/>
          </a:ln>
          <a:effectLst/>
        </p:spPr>
        <p:txBody>
          <a:bodyPr anchor="b"/>
          <a:lstStyle/>
          <a:p>
            <a:pPr defTabSz="681038" eaLnBrk="1" hangingPunct="1"/>
            <a:r>
              <a:rPr lang="en-US" sz="2800" baseline="0" dirty="0">
                <a:solidFill>
                  <a:srgbClr val="3333FF"/>
                </a:solidFill>
                <a:latin typeface="Comic Sans MS" pitchFamily="84" charset="0"/>
              </a:rPr>
              <a:t>A low power ADS based on enriched U fuel and solid Lead</a:t>
            </a:r>
          </a:p>
        </p:txBody>
      </p:sp>
      <p:sp>
        <p:nvSpPr>
          <p:cNvPr id="9" name="Rectangle 3"/>
          <p:cNvSpPr>
            <a:spLocks noChangeArrowheads="1"/>
          </p:cNvSpPr>
          <p:nvPr/>
        </p:nvSpPr>
        <p:spPr bwMode="auto">
          <a:xfrm>
            <a:off x="11968" y="1255112"/>
            <a:ext cx="4968552" cy="5589240"/>
          </a:xfrm>
          <a:prstGeom prst="rect">
            <a:avLst/>
          </a:prstGeom>
          <a:noFill/>
          <a:ln w="9525">
            <a:noFill/>
            <a:miter lim="800000"/>
            <a:headEnd/>
            <a:tailEnd/>
          </a:ln>
        </p:spPr>
        <p:txBody>
          <a:bodyPr/>
          <a:lstStyle/>
          <a:p>
            <a:pPr marL="342900" indent="-342900" algn="l" eaLnBrk="1" hangingPunct="1">
              <a:lnSpc>
                <a:spcPct val="90000"/>
              </a:lnSpc>
              <a:spcBef>
                <a:spcPct val="20000"/>
              </a:spcBef>
            </a:pPr>
            <a:r>
              <a:rPr lang="en-US" sz="1800" baseline="0" dirty="0">
                <a:solidFill>
                  <a:srgbClr val="000000"/>
                </a:solidFill>
                <a:latin typeface="Comic Sans MS" pitchFamily="84" charset="0"/>
              </a:rPr>
              <a:t>Motivation</a:t>
            </a:r>
          </a:p>
          <a:p>
            <a:pPr marL="342900" indent="-342900" algn="l" eaLnBrk="1" hangingPunct="1">
              <a:lnSpc>
                <a:spcPct val="90000"/>
              </a:lnSpc>
              <a:spcBef>
                <a:spcPct val="20000"/>
              </a:spcBef>
              <a:buFont typeface="Arial" pitchFamily="34" charset="0"/>
              <a:buChar char="•"/>
            </a:pPr>
            <a:r>
              <a:rPr lang="en-US" sz="1800" baseline="0" dirty="0" smtClean="0">
                <a:solidFill>
                  <a:srgbClr val="000000"/>
                </a:solidFill>
                <a:latin typeface="Comic Sans MS" pitchFamily="84" charset="0"/>
              </a:rPr>
              <a:t>Reference to </a:t>
            </a:r>
            <a:r>
              <a:rPr lang="en-US" sz="1800" b="1" baseline="0" dirty="0" smtClean="0">
                <a:solidFill>
                  <a:srgbClr val="000000"/>
                </a:solidFill>
                <a:latin typeface="Comic Sans MS" pitchFamily="84" charset="0"/>
              </a:rPr>
              <a:t>70 </a:t>
            </a:r>
            <a:r>
              <a:rPr lang="en-US" sz="1800" b="1" baseline="0" dirty="0" err="1">
                <a:solidFill>
                  <a:srgbClr val="000000"/>
                </a:solidFill>
                <a:latin typeface="Comic Sans MS" pitchFamily="84" charset="0"/>
              </a:rPr>
              <a:t>MeV</a:t>
            </a:r>
            <a:r>
              <a:rPr lang="en-US" sz="1800" b="1" baseline="0" dirty="0">
                <a:solidFill>
                  <a:srgbClr val="000000"/>
                </a:solidFill>
                <a:latin typeface="Comic Sans MS" pitchFamily="84" charset="0"/>
              </a:rPr>
              <a:t>, 0.5 </a:t>
            </a:r>
            <a:r>
              <a:rPr lang="en-US" sz="1800" b="1" baseline="0" dirty="0" err="1">
                <a:solidFill>
                  <a:srgbClr val="000000"/>
                </a:solidFill>
                <a:latin typeface="Comic Sans MS" pitchFamily="84" charset="0"/>
              </a:rPr>
              <a:t>mA</a:t>
            </a:r>
            <a:r>
              <a:rPr lang="en-US" sz="1800" b="1" baseline="0" dirty="0">
                <a:solidFill>
                  <a:srgbClr val="000000"/>
                </a:solidFill>
                <a:latin typeface="Comic Sans MS" pitchFamily="84" charset="0"/>
              </a:rPr>
              <a:t> proton </a:t>
            </a:r>
            <a:r>
              <a:rPr lang="en-US" sz="1800" baseline="0" dirty="0">
                <a:solidFill>
                  <a:srgbClr val="000000"/>
                </a:solidFill>
                <a:latin typeface="Comic Sans MS" pitchFamily="84" charset="0"/>
              </a:rPr>
              <a:t>cyclotron purchased by INFN </a:t>
            </a:r>
            <a:r>
              <a:rPr lang="en-US" sz="1800" baseline="0" dirty="0" smtClean="0">
                <a:solidFill>
                  <a:srgbClr val="000000"/>
                </a:solidFill>
                <a:latin typeface="Comic Sans MS" pitchFamily="84" charset="0"/>
              </a:rPr>
              <a:t>for </a:t>
            </a:r>
            <a:r>
              <a:rPr lang="en-US" sz="1800" baseline="0" dirty="0" err="1" smtClean="0">
                <a:solidFill>
                  <a:srgbClr val="000000"/>
                </a:solidFill>
                <a:latin typeface="Comic Sans MS" pitchFamily="84" charset="0"/>
              </a:rPr>
              <a:t>Legnaro</a:t>
            </a:r>
            <a:r>
              <a:rPr lang="en-US" sz="1800" baseline="0" dirty="0" smtClean="0">
                <a:solidFill>
                  <a:srgbClr val="000000"/>
                </a:solidFill>
                <a:latin typeface="Comic Sans MS" pitchFamily="84" charset="0"/>
              </a:rPr>
              <a:t> Laboratory as a possible driver</a:t>
            </a:r>
            <a:endParaRPr lang="en-US" sz="1800" baseline="0" dirty="0">
              <a:solidFill>
                <a:srgbClr val="000000"/>
              </a:solidFill>
              <a:latin typeface="Comic Sans MS" pitchFamily="84" charset="0"/>
            </a:endParaRPr>
          </a:p>
          <a:p>
            <a:pPr marL="342900" indent="-342900" algn="l" eaLnBrk="1" hangingPunct="1">
              <a:lnSpc>
                <a:spcPct val="90000"/>
              </a:lnSpc>
              <a:spcBef>
                <a:spcPct val="20000"/>
              </a:spcBef>
              <a:buFont typeface="Arial" pitchFamily="34" charset="0"/>
              <a:buChar char="•"/>
            </a:pPr>
            <a:r>
              <a:rPr lang="en-US" sz="1800" baseline="0" dirty="0">
                <a:solidFill>
                  <a:srgbClr val="000000"/>
                </a:solidFill>
                <a:latin typeface="Comic Sans MS" pitchFamily="84" charset="0"/>
              </a:rPr>
              <a:t>Collaboration with </a:t>
            </a:r>
            <a:r>
              <a:rPr lang="en-US" sz="1800" baseline="0" dirty="0" err="1">
                <a:solidFill>
                  <a:srgbClr val="000000"/>
                </a:solidFill>
                <a:latin typeface="Comic Sans MS" pitchFamily="84" charset="0"/>
              </a:rPr>
              <a:t>Ansaldo</a:t>
            </a:r>
            <a:r>
              <a:rPr lang="en-US" sz="1800" baseline="0" dirty="0">
                <a:solidFill>
                  <a:srgbClr val="000000"/>
                </a:solidFill>
                <a:latin typeface="Comic Sans MS" pitchFamily="84" charset="0"/>
              </a:rPr>
              <a:t> </a:t>
            </a:r>
            <a:r>
              <a:rPr lang="en-US" sz="1800" baseline="0" dirty="0" err="1">
                <a:solidFill>
                  <a:srgbClr val="000000"/>
                </a:solidFill>
                <a:latin typeface="Comic Sans MS" pitchFamily="84" charset="0"/>
              </a:rPr>
              <a:t>Nucleare</a:t>
            </a:r>
            <a:r>
              <a:rPr lang="en-US" sz="1800" baseline="0" dirty="0">
                <a:solidFill>
                  <a:srgbClr val="000000"/>
                </a:solidFill>
                <a:latin typeface="Comic Sans MS" pitchFamily="84" charset="0"/>
              </a:rPr>
              <a:t>, leader in technology for fast reactors based on </a:t>
            </a:r>
            <a:r>
              <a:rPr lang="en-US" sz="1800" b="1" baseline="0" dirty="0">
                <a:solidFill>
                  <a:srgbClr val="000000"/>
                </a:solidFill>
                <a:latin typeface="Comic Sans MS" pitchFamily="84" charset="0"/>
              </a:rPr>
              <a:t>Lead coolant </a:t>
            </a:r>
            <a:r>
              <a:rPr lang="en-US" sz="1800" baseline="0" dirty="0">
                <a:solidFill>
                  <a:srgbClr val="000000"/>
                </a:solidFill>
                <a:latin typeface="Comic Sans MS" pitchFamily="84" charset="0"/>
              </a:rPr>
              <a:t>(also, one of the proposed technologies in the EU)</a:t>
            </a:r>
          </a:p>
          <a:p>
            <a:pPr marL="342900" indent="-342900" algn="l" eaLnBrk="1" hangingPunct="1">
              <a:lnSpc>
                <a:spcPct val="90000"/>
              </a:lnSpc>
              <a:spcBef>
                <a:spcPct val="20000"/>
              </a:spcBef>
              <a:buFont typeface="Arial" pitchFamily="34" charset="0"/>
              <a:buChar char="•"/>
            </a:pPr>
            <a:r>
              <a:rPr lang="en-US" sz="1800" baseline="0" dirty="0">
                <a:solidFill>
                  <a:srgbClr val="000000"/>
                </a:solidFill>
                <a:latin typeface="Comic Sans MS" pitchFamily="84" charset="0"/>
              </a:rPr>
              <a:t>Choice of </a:t>
            </a:r>
            <a:r>
              <a:rPr lang="en-US" sz="1800" b="1" baseline="0" dirty="0" err="1">
                <a:solidFill>
                  <a:srgbClr val="000000"/>
                </a:solidFill>
                <a:latin typeface="Comic Sans MS" pitchFamily="84" charset="0"/>
              </a:rPr>
              <a:t>Pu</a:t>
            </a:r>
            <a:r>
              <a:rPr lang="en-US" sz="1800" b="1" baseline="0" dirty="0">
                <a:solidFill>
                  <a:srgbClr val="000000"/>
                </a:solidFill>
                <a:latin typeface="Comic Sans MS" pitchFamily="84" charset="0"/>
              </a:rPr>
              <a:t>-free fuel </a:t>
            </a:r>
            <a:r>
              <a:rPr lang="en-US" sz="1800" baseline="0" dirty="0">
                <a:solidFill>
                  <a:srgbClr val="000000"/>
                </a:solidFill>
                <a:latin typeface="Comic Sans MS" pitchFamily="84" charset="0"/>
              </a:rPr>
              <a:t>to minimize security issues </a:t>
            </a:r>
            <a:r>
              <a:rPr lang="en-US" sz="1800" baseline="0" dirty="0">
                <a:solidFill>
                  <a:srgbClr val="000000"/>
                </a:solidFill>
                <a:latin typeface="Comic Sans MS" pitchFamily="84" charset="0"/>
                <a:sym typeface="Wingdings" pitchFamily="2" charset="2"/>
              </a:rPr>
              <a:t> </a:t>
            </a:r>
            <a:r>
              <a:rPr lang="en-US" sz="1800" b="1" baseline="0" dirty="0">
                <a:solidFill>
                  <a:srgbClr val="000000"/>
                </a:solidFill>
                <a:latin typeface="Comic Sans MS" pitchFamily="84" charset="0"/>
                <a:sym typeface="Wingdings" pitchFamily="2" charset="2"/>
              </a:rPr>
              <a:t>UO</a:t>
            </a:r>
            <a:r>
              <a:rPr lang="en-US" sz="1800" b="1" baseline="-25000" dirty="0">
                <a:solidFill>
                  <a:srgbClr val="000000"/>
                </a:solidFill>
                <a:latin typeface="Comic Sans MS" pitchFamily="84" charset="0"/>
                <a:sym typeface="Wingdings" pitchFamily="2" charset="2"/>
              </a:rPr>
              <a:t>2</a:t>
            </a:r>
            <a:r>
              <a:rPr lang="en-US" sz="1800" b="1" baseline="0" dirty="0">
                <a:solidFill>
                  <a:srgbClr val="000000"/>
                </a:solidFill>
                <a:latin typeface="Comic Sans MS" pitchFamily="84" charset="0"/>
                <a:sym typeface="Wingdings" pitchFamily="2" charset="2"/>
              </a:rPr>
              <a:t> w/ 20 % </a:t>
            </a:r>
            <a:r>
              <a:rPr lang="en-US" sz="1800" b="1" dirty="0">
                <a:solidFill>
                  <a:srgbClr val="000000"/>
                </a:solidFill>
                <a:latin typeface="Comic Sans MS" pitchFamily="84" charset="0"/>
                <a:sym typeface="Wingdings" pitchFamily="2" charset="2"/>
              </a:rPr>
              <a:t>235</a:t>
            </a:r>
            <a:r>
              <a:rPr lang="en-US" sz="1800" b="1" baseline="0" dirty="0">
                <a:solidFill>
                  <a:srgbClr val="000000"/>
                </a:solidFill>
                <a:latin typeface="Comic Sans MS" pitchFamily="84" charset="0"/>
                <a:sym typeface="Wingdings" pitchFamily="2" charset="2"/>
              </a:rPr>
              <a:t>U</a:t>
            </a:r>
            <a:endParaRPr lang="en-US" sz="1800" b="1" baseline="0" dirty="0">
              <a:solidFill>
                <a:srgbClr val="000000"/>
              </a:solidFill>
              <a:latin typeface="Comic Sans MS" pitchFamily="84" charset="0"/>
            </a:endParaRPr>
          </a:p>
          <a:p>
            <a:pPr marL="342900" indent="-342900" algn="l" eaLnBrk="1" hangingPunct="1">
              <a:lnSpc>
                <a:spcPct val="90000"/>
              </a:lnSpc>
              <a:spcBef>
                <a:spcPct val="20000"/>
              </a:spcBef>
              <a:buFont typeface="Arial" pitchFamily="34" charset="0"/>
              <a:buChar char="•"/>
            </a:pPr>
            <a:r>
              <a:rPr lang="en-US" sz="1800" b="1" baseline="0" dirty="0">
                <a:solidFill>
                  <a:srgbClr val="000000"/>
                </a:solidFill>
                <a:latin typeface="Comic Sans MS" pitchFamily="84" charset="0"/>
              </a:rPr>
              <a:t>Low thermal power 150-200 kW </a:t>
            </a:r>
            <a:r>
              <a:rPr lang="en-US" sz="1800" baseline="0" dirty="0">
                <a:solidFill>
                  <a:srgbClr val="000000"/>
                </a:solidFill>
                <a:latin typeface="Comic Sans MS" pitchFamily="84" charset="0"/>
              </a:rPr>
              <a:t>to limit safety issues but sufficient to study some aspects of dynamics</a:t>
            </a:r>
          </a:p>
          <a:p>
            <a:pPr marL="342900" indent="-342900" algn="l" eaLnBrk="1" hangingPunct="1">
              <a:lnSpc>
                <a:spcPct val="90000"/>
              </a:lnSpc>
              <a:spcBef>
                <a:spcPct val="20000"/>
              </a:spcBef>
              <a:buFont typeface="Arial" pitchFamily="34" charset="0"/>
              <a:buChar char="•"/>
            </a:pPr>
            <a:r>
              <a:rPr lang="en-US" sz="1800" b="1" baseline="0" dirty="0">
                <a:solidFill>
                  <a:srgbClr val="000000"/>
                </a:solidFill>
                <a:latin typeface="Comic Sans MS" pitchFamily="84" charset="0"/>
              </a:rPr>
              <a:t>Temperature &lt; 300 C</a:t>
            </a:r>
            <a:r>
              <a:rPr lang="en-US" sz="1800" b="1" baseline="60000" dirty="0">
                <a:solidFill>
                  <a:srgbClr val="000000"/>
                </a:solidFill>
                <a:latin typeface="Comic Sans MS" pitchFamily="84" charset="0"/>
              </a:rPr>
              <a:t>o</a:t>
            </a:r>
            <a:r>
              <a:rPr lang="en-US" sz="1800" b="1" baseline="0" dirty="0">
                <a:solidFill>
                  <a:srgbClr val="000000"/>
                </a:solidFill>
                <a:latin typeface="Comic Sans MS" pitchFamily="84" charset="0"/>
              </a:rPr>
              <a:t> </a:t>
            </a:r>
            <a:r>
              <a:rPr lang="en-US" sz="1800" baseline="0" dirty="0">
                <a:solidFill>
                  <a:srgbClr val="000000"/>
                </a:solidFill>
                <a:latin typeface="Comic Sans MS" pitchFamily="84" charset="0"/>
                <a:sym typeface="Wingdings" pitchFamily="2" charset="2"/>
              </a:rPr>
              <a:t> solid Lead matrix</a:t>
            </a:r>
          </a:p>
          <a:p>
            <a:pPr marL="342900" indent="-342900" algn="l" eaLnBrk="1" hangingPunct="1">
              <a:lnSpc>
                <a:spcPct val="90000"/>
              </a:lnSpc>
              <a:spcBef>
                <a:spcPct val="20000"/>
              </a:spcBef>
              <a:buFont typeface="Arial" pitchFamily="34" charset="0"/>
              <a:buChar char="•"/>
            </a:pPr>
            <a:r>
              <a:rPr lang="en-US" sz="1800" b="1" baseline="0" dirty="0" err="1">
                <a:solidFill>
                  <a:srgbClr val="000000"/>
                </a:solidFill>
                <a:latin typeface="Comic Sans MS" pitchFamily="84" charset="0"/>
                <a:sym typeface="Wingdings" pitchFamily="2" charset="2"/>
              </a:rPr>
              <a:t>k</a:t>
            </a:r>
            <a:r>
              <a:rPr lang="en-US" sz="1800" b="1" baseline="-25000" dirty="0" err="1">
                <a:solidFill>
                  <a:srgbClr val="000000"/>
                </a:solidFill>
                <a:latin typeface="Comic Sans MS" pitchFamily="84" charset="0"/>
                <a:sym typeface="Wingdings" pitchFamily="2" charset="2"/>
              </a:rPr>
              <a:t>eff</a:t>
            </a:r>
            <a:r>
              <a:rPr lang="en-US" sz="1800" b="1" baseline="0" dirty="0">
                <a:solidFill>
                  <a:srgbClr val="000000"/>
                </a:solidFill>
                <a:latin typeface="Comic Sans MS" pitchFamily="84" charset="0"/>
                <a:sym typeface="Wingdings" pitchFamily="2" charset="2"/>
              </a:rPr>
              <a:t> </a:t>
            </a:r>
            <a:r>
              <a:rPr lang="en-US" sz="1800" b="1" baseline="0" dirty="0">
                <a:solidFill>
                  <a:srgbClr val="000000"/>
                </a:solidFill>
                <a:latin typeface="Comic Sans MS" pitchFamily="84" charset="0"/>
                <a:sym typeface="Symbol"/>
              </a:rPr>
              <a:t> 0.95 </a:t>
            </a:r>
            <a:r>
              <a:rPr lang="en-US" sz="1800" baseline="0" dirty="0">
                <a:solidFill>
                  <a:srgbClr val="000000"/>
                </a:solidFill>
                <a:latin typeface="Comic Sans MS" pitchFamily="84" charset="0"/>
                <a:sym typeface="Symbol"/>
              </a:rPr>
              <a:t>(limit for storage </a:t>
            </a:r>
            <a:r>
              <a:rPr lang="en-US" sz="1800" baseline="0" dirty="0" err="1">
                <a:solidFill>
                  <a:srgbClr val="000000"/>
                </a:solidFill>
                <a:latin typeface="Comic Sans MS" pitchFamily="84" charset="0"/>
                <a:sym typeface="Symbol"/>
              </a:rPr>
              <a:t>facil’s</a:t>
            </a:r>
            <a:r>
              <a:rPr lang="en-US" sz="1800" baseline="0" dirty="0">
                <a:solidFill>
                  <a:srgbClr val="000000"/>
                </a:solidFill>
                <a:latin typeface="Comic Sans MS" pitchFamily="84" charset="0"/>
                <a:sym typeface="Symbol"/>
              </a:rPr>
              <a:t>)</a:t>
            </a:r>
          </a:p>
          <a:p>
            <a:pPr marL="342900" indent="-342900" algn="l" eaLnBrk="1" hangingPunct="1">
              <a:lnSpc>
                <a:spcPct val="90000"/>
              </a:lnSpc>
              <a:spcBef>
                <a:spcPct val="20000"/>
              </a:spcBef>
              <a:buFont typeface="Arial" pitchFamily="34" charset="0"/>
              <a:buChar char="•"/>
            </a:pPr>
            <a:r>
              <a:rPr lang="en-US" sz="1800" baseline="0" dirty="0">
                <a:solidFill>
                  <a:srgbClr val="000000"/>
                </a:solidFill>
                <a:latin typeface="Comic Sans MS" pitchFamily="84" charset="0"/>
                <a:sym typeface="Symbol"/>
              </a:rPr>
              <a:t>Relatively low beam energy </a:t>
            </a:r>
            <a:r>
              <a:rPr lang="en-US" sz="1800" baseline="0" dirty="0">
                <a:solidFill>
                  <a:srgbClr val="000000"/>
                </a:solidFill>
                <a:latin typeface="Comic Sans MS" pitchFamily="84" charset="0"/>
                <a:sym typeface="Wingdings" pitchFamily="2" charset="2"/>
              </a:rPr>
              <a:t> Target: Beryllium </a:t>
            </a:r>
            <a:r>
              <a:rPr lang="en-US" sz="1800" baseline="0" dirty="0">
                <a:solidFill>
                  <a:srgbClr val="000000"/>
                </a:solidFill>
                <a:latin typeface="Comic Sans MS" pitchFamily="84" charset="0"/>
                <a:sym typeface="Symbol"/>
              </a:rPr>
              <a:t>(weakly bound n) </a:t>
            </a:r>
          </a:p>
          <a:p>
            <a:pPr marL="342900" indent="-342900" algn="l" eaLnBrk="1" hangingPunct="1">
              <a:lnSpc>
                <a:spcPct val="90000"/>
              </a:lnSpc>
              <a:spcBef>
                <a:spcPct val="20000"/>
              </a:spcBef>
              <a:buFont typeface="Arial" pitchFamily="34" charset="0"/>
              <a:buChar char="•"/>
            </a:pPr>
            <a:endParaRPr lang="en-US" sz="1800" baseline="0" dirty="0">
              <a:solidFill>
                <a:srgbClr val="000000"/>
              </a:solidFill>
              <a:latin typeface="Comic Sans MS" pitchFamily="84" charset="0"/>
            </a:endParaRPr>
          </a:p>
        </p:txBody>
      </p:sp>
      <p:sp>
        <p:nvSpPr>
          <p:cNvPr id="10" name="Rectangle 14"/>
          <p:cNvSpPr>
            <a:spLocks noChangeArrowheads="1"/>
          </p:cNvSpPr>
          <p:nvPr/>
        </p:nvSpPr>
        <p:spPr bwMode="auto">
          <a:xfrm>
            <a:off x="4940490" y="1522267"/>
            <a:ext cx="4203510" cy="1530534"/>
          </a:xfrm>
          <a:prstGeom prst="rect">
            <a:avLst/>
          </a:prstGeom>
          <a:noFill/>
          <a:ln w="9525">
            <a:noFill/>
            <a:miter lim="800000"/>
            <a:headEnd/>
            <a:tailEnd/>
          </a:ln>
          <a:effectLst/>
        </p:spPr>
        <p:txBody>
          <a:bodyPr/>
          <a:lstStyle/>
          <a:p>
            <a:pPr marL="190500" indent="-190500" eaLnBrk="1" hangingPunct="1">
              <a:lnSpc>
                <a:spcPct val="90000"/>
              </a:lnSpc>
              <a:spcBef>
                <a:spcPct val="20000"/>
              </a:spcBef>
            </a:pPr>
            <a:r>
              <a:rPr lang="en-US" sz="1800" b="1" baseline="0" dirty="0">
                <a:solidFill>
                  <a:srgbClr val="000000"/>
                </a:solidFill>
              </a:rPr>
              <a:t>Broad collaboration between INFN, </a:t>
            </a:r>
            <a:r>
              <a:rPr lang="en-US" sz="1800" b="1" baseline="0" dirty="0" err="1">
                <a:solidFill>
                  <a:srgbClr val="000000"/>
                </a:solidFill>
              </a:rPr>
              <a:t>Ansaldo</a:t>
            </a:r>
            <a:r>
              <a:rPr lang="en-US" sz="1800" b="1" baseline="0" dirty="0">
                <a:solidFill>
                  <a:srgbClr val="000000"/>
                </a:solidFill>
              </a:rPr>
              <a:t> </a:t>
            </a:r>
            <a:r>
              <a:rPr lang="en-US" sz="1800" b="1" baseline="0" dirty="0" err="1">
                <a:solidFill>
                  <a:srgbClr val="000000"/>
                </a:solidFill>
              </a:rPr>
              <a:t>Nucleare</a:t>
            </a:r>
            <a:r>
              <a:rPr lang="en-US" sz="1800" b="1" baseline="0" dirty="0">
                <a:solidFill>
                  <a:srgbClr val="000000"/>
                </a:solidFill>
              </a:rPr>
              <a:t>, ENEA, </a:t>
            </a:r>
            <a:r>
              <a:rPr lang="en-US" sz="1800" b="1" baseline="0" dirty="0" err="1">
                <a:solidFill>
                  <a:srgbClr val="000000"/>
                </a:solidFill>
              </a:rPr>
              <a:t>Politecnico</a:t>
            </a:r>
            <a:r>
              <a:rPr lang="en-US" sz="1800" b="1" baseline="0" dirty="0">
                <a:solidFill>
                  <a:srgbClr val="000000"/>
                </a:solidFill>
              </a:rPr>
              <a:t> </a:t>
            </a:r>
            <a:r>
              <a:rPr lang="en-US" sz="1800" b="1" baseline="0" dirty="0" err="1">
                <a:solidFill>
                  <a:srgbClr val="000000"/>
                </a:solidFill>
              </a:rPr>
              <a:t>di</a:t>
            </a:r>
            <a:r>
              <a:rPr lang="en-US" sz="1800" b="1" baseline="0" dirty="0">
                <a:solidFill>
                  <a:srgbClr val="000000"/>
                </a:solidFill>
              </a:rPr>
              <a:t> Milano, </a:t>
            </a:r>
            <a:r>
              <a:rPr lang="en-US" sz="1800" b="1" baseline="0" dirty="0" err="1">
                <a:solidFill>
                  <a:srgbClr val="000000"/>
                </a:solidFill>
              </a:rPr>
              <a:t>Politecnico</a:t>
            </a:r>
            <a:r>
              <a:rPr lang="en-US" sz="1800" b="1" baseline="0" dirty="0">
                <a:solidFill>
                  <a:srgbClr val="000000"/>
                </a:solidFill>
              </a:rPr>
              <a:t> </a:t>
            </a:r>
            <a:r>
              <a:rPr lang="en-US" sz="1800" b="1" baseline="0" dirty="0" err="1">
                <a:solidFill>
                  <a:srgbClr val="000000"/>
                </a:solidFill>
              </a:rPr>
              <a:t>di</a:t>
            </a:r>
            <a:r>
              <a:rPr lang="en-US" sz="1800" b="1" baseline="0" dirty="0">
                <a:solidFill>
                  <a:srgbClr val="000000"/>
                </a:solidFill>
              </a:rPr>
              <a:t> Torino, </a:t>
            </a:r>
            <a:r>
              <a:rPr lang="en-US" sz="1800" b="1" baseline="0" dirty="0" smtClean="0">
                <a:solidFill>
                  <a:srgbClr val="000000"/>
                </a:solidFill>
              </a:rPr>
              <a:t>LENA-Pavia, University of </a:t>
            </a:r>
            <a:r>
              <a:rPr lang="en-US" sz="1800" b="1" baseline="0" dirty="0" err="1" smtClean="0">
                <a:solidFill>
                  <a:srgbClr val="000000"/>
                </a:solidFill>
              </a:rPr>
              <a:t>Genova</a:t>
            </a:r>
            <a:endParaRPr lang="en-US" sz="1800" b="1" baseline="0" dirty="0">
              <a:solidFill>
                <a:srgbClr val="000000"/>
              </a:solidFill>
            </a:endParaRPr>
          </a:p>
        </p:txBody>
      </p:sp>
      <p:grpSp>
        <p:nvGrpSpPr>
          <p:cNvPr id="16" name="Gruppo 15"/>
          <p:cNvGrpSpPr/>
          <p:nvPr/>
        </p:nvGrpSpPr>
        <p:grpSpPr>
          <a:xfrm>
            <a:off x="4716016" y="3501008"/>
            <a:ext cx="4394200" cy="3254102"/>
            <a:chOff x="4716016" y="3501008"/>
            <a:chExt cx="4394200" cy="3254102"/>
          </a:xfrm>
        </p:grpSpPr>
        <p:pic>
          <p:nvPicPr>
            <p:cNvPr id="11270" name="Picture 6" descr="schema_ADS"/>
            <p:cNvPicPr>
              <a:picLocks noChangeAspect="1" noChangeArrowheads="1"/>
            </p:cNvPicPr>
            <p:nvPr/>
          </p:nvPicPr>
          <p:blipFill>
            <a:blip r:embed="rId5" cstate="print"/>
            <a:srcRect/>
            <a:stretch>
              <a:fillRect/>
            </a:stretch>
          </p:blipFill>
          <p:spPr bwMode="auto">
            <a:xfrm>
              <a:off x="4716016" y="3501008"/>
              <a:ext cx="4394200" cy="3176588"/>
            </a:xfrm>
            <a:prstGeom prst="rect">
              <a:avLst/>
            </a:prstGeom>
            <a:noFill/>
          </p:spPr>
        </p:pic>
        <p:sp>
          <p:nvSpPr>
            <p:cNvPr id="7" name="CasellaDiTesto 6"/>
            <p:cNvSpPr txBox="1"/>
            <p:nvPr/>
          </p:nvSpPr>
          <p:spPr>
            <a:xfrm>
              <a:off x="5180154" y="4051609"/>
              <a:ext cx="1741035" cy="276999"/>
            </a:xfrm>
            <a:prstGeom prst="rect">
              <a:avLst/>
            </a:prstGeom>
            <a:solidFill>
              <a:schemeClr val="bg1"/>
            </a:solidFill>
          </p:spPr>
          <p:txBody>
            <a:bodyPr wrap="square" rtlCol="0">
              <a:spAutoFit/>
            </a:bodyPr>
            <a:lstStyle/>
            <a:p>
              <a:r>
                <a:rPr lang="en-US" sz="1200" b="1" baseline="0" dirty="0" smtClean="0"/>
                <a:t>Particle accelerator</a:t>
              </a:r>
              <a:endParaRPr lang="it-IT" sz="1200" b="1" baseline="0" dirty="0"/>
            </a:p>
          </p:txBody>
        </p:sp>
        <p:sp>
          <p:nvSpPr>
            <p:cNvPr id="13" name="CasellaDiTesto 12"/>
            <p:cNvSpPr txBox="1"/>
            <p:nvPr/>
          </p:nvSpPr>
          <p:spPr>
            <a:xfrm>
              <a:off x="5079793" y="4754136"/>
              <a:ext cx="1741035" cy="276999"/>
            </a:xfrm>
            <a:prstGeom prst="rect">
              <a:avLst/>
            </a:prstGeom>
            <a:solidFill>
              <a:schemeClr val="bg1"/>
            </a:solidFill>
          </p:spPr>
          <p:txBody>
            <a:bodyPr wrap="square" rtlCol="0">
              <a:spAutoFit/>
            </a:bodyPr>
            <a:lstStyle/>
            <a:p>
              <a:r>
                <a:rPr lang="en-US" sz="1200" b="1" baseline="0" dirty="0" smtClean="0"/>
                <a:t>Cooling medium</a:t>
              </a:r>
              <a:endParaRPr lang="it-IT" sz="1200" b="1" baseline="0" dirty="0"/>
            </a:p>
          </p:txBody>
        </p:sp>
        <p:sp>
          <p:nvSpPr>
            <p:cNvPr id="14" name="CasellaDiTesto 13"/>
            <p:cNvSpPr txBox="1"/>
            <p:nvPr/>
          </p:nvSpPr>
          <p:spPr>
            <a:xfrm>
              <a:off x="5276798" y="5441795"/>
              <a:ext cx="1741035" cy="646331"/>
            </a:xfrm>
            <a:prstGeom prst="rect">
              <a:avLst/>
            </a:prstGeom>
            <a:solidFill>
              <a:schemeClr val="bg1"/>
            </a:solidFill>
          </p:spPr>
          <p:txBody>
            <a:bodyPr wrap="square" rtlCol="0">
              <a:spAutoFit/>
            </a:bodyPr>
            <a:lstStyle/>
            <a:p>
              <a:r>
                <a:rPr lang="en-US" sz="1200" b="1" baseline="0" dirty="0" smtClean="0"/>
                <a:t>Sub-critical</a:t>
              </a:r>
            </a:p>
            <a:p>
              <a:r>
                <a:rPr lang="en-US" sz="1200" b="1" baseline="0" dirty="0" smtClean="0"/>
                <a:t>fuel assembly</a:t>
              </a:r>
            </a:p>
            <a:p>
              <a:endParaRPr lang="en-US" sz="1200" b="1" baseline="0" dirty="0" smtClean="0"/>
            </a:p>
          </p:txBody>
        </p:sp>
        <p:sp>
          <p:nvSpPr>
            <p:cNvPr id="15" name="CasellaDiTesto 14"/>
            <p:cNvSpPr txBox="1"/>
            <p:nvPr/>
          </p:nvSpPr>
          <p:spPr>
            <a:xfrm>
              <a:off x="5107260" y="6108779"/>
              <a:ext cx="2241394" cy="646331"/>
            </a:xfrm>
            <a:prstGeom prst="rect">
              <a:avLst/>
            </a:prstGeom>
            <a:solidFill>
              <a:schemeClr val="bg1"/>
            </a:solidFill>
          </p:spPr>
          <p:txBody>
            <a:bodyPr wrap="square" rtlCol="0">
              <a:spAutoFit/>
            </a:bodyPr>
            <a:lstStyle/>
            <a:p>
              <a:r>
                <a:rPr lang="en-US" sz="1200" b="1" baseline="0" dirty="0" smtClean="0"/>
                <a:t>Target as primary source of neutron production</a:t>
              </a:r>
            </a:p>
            <a:p>
              <a:endParaRPr lang="en-US" sz="1200" b="1" baseline="0" dirty="0" smtClean="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ttangolo arrotondato 27"/>
          <p:cNvSpPr>
            <a:spLocks noChangeArrowheads="1"/>
          </p:cNvSpPr>
          <p:nvPr/>
        </p:nvSpPr>
        <p:spPr bwMode="auto">
          <a:xfrm>
            <a:off x="3581400" y="4626432"/>
            <a:ext cx="5562600" cy="2057400"/>
          </a:xfrm>
          <a:prstGeom prst="roundRect">
            <a:avLst>
              <a:gd name="adj" fmla="val 16667"/>
            </a:avLst>
          </a:prstGeom>
          <a:solidFill>
            <a:schemeClr val="accent1"/>
          </a:solidFill>
          <a:ln w="9525" algn="ctr">
            <a:solidFill>
              <a:schemeClr val="tx1"/>
            </a:solidFill>
            <a:round/>
            <a:headEnd/>
            <a:tailEnd/>
          </a:ln>
        </p:spPr>
        <p:txBody>
          <a:bodyPr/>
          <a:lstStyle/>
          <a:p>
            <a:pPr algn="l"/>
            <a:endParaRPr lang="it-IT" sz="2000" baseline="0">
              <a:solidFill>
                <a:srgbClr val="50555A"/>
              </a:solidFill>
            </a:endParaRPr>
          </a:p>
        </p:txBody>
      </p:sp>
      <p:pic>
        <p:nvPicPr>
          <p:cNvPr id="43011" name="Picture 31"/>
          <p:cNvPicPr>
            <a:picLocks noChangeAspect="1" noChangeArrowheads="1"/>
          </p:cNvPicPr>
          <p:nvPr/>
        </p:nvPicPr>
        <p:blipFill>
          <a:blip r:embed="rId3" cstate="print"/>
          <a:srcRect/>
          <a:stretch>
            <a:fillRect/>
          </a:stretch>
        </p:blipFill>
        <p:spPr bwMode="auto">
          <a:xfrm>
            <a:off x="0" y="1197432"/>
            <a:ext cx="2725738" cy="5202238"/>
          </a:xfrm>
          <a:prstGeom prst="rect">
            <a:avLst/>
          </a:prstGeom>
          <a:noFill/>
          <a:ln w="9525" algn="ctr">
            <a:noFill/>
            <a:miter lim="800000"/>
            <a:headEnd/>
            <a:tailEnd/>
          </a:ln>
        </p:spPr>
      </p:pic>
      <p:sp>
        <p:nvSpPr>
          <p:cNvPr id="43012" name="Titolo 1"/>
          <p:cNvSpPr>
            <a:spLocks/>
          </p:cNvSpPr>
          <p:nvPr/>
        </p:nvSpPr>
        <p:spPr bwMode="auto">
          <a:xfrm>
            <a:off x="1752600" y="130632"/>
            <a:ext cx="5486400" cy="566738"/>
          </a:xfrm>
          <a:prstGeom prst="rect">
            <a:avLst/>
          </a:prstGeom>
          <a:noFill/>
          <a:ln w="9525">
            <a:noFill/>
            <a:miter lim="800000"/>
            <a:headEnd/>
            <a:tailEnd/>
          </a:ln>
        </p:spPr>
        <p:txBody>
          <a:bodyPr anchor="b"/>
          <a:lstStyle/>
          <a:p>
            <a:pPr eaLnBrk="1" hangingPunct="1"/>
            <a:r>
              <a:rPr lang="it-IT" sz="3200" baseline="0" dirty="0">
                <a:solidFill>
                  <a:srgbClr val="0000FF"/>
                </a:solidFill>
                <a:latin typeface="Comic Sans MS" pitchFamily="66" charset="0"/>
              </a:rPr>
              <a:t>The </a:t>
            </a:r>
            <a:r>
              <a:rPr lang="it-IT" sz="3200" baseline="0" dirty="0" err="1">
                <a:solidFill>
                  <a:srgbClr val="0000FF"/>
                </a:solidFill>
                <a:latin typeface="Comic Sans MS" pitchFamily="66" charset="0"/>
              </a:rPr>
              <a:t>subcritical</a:t>
            </a:r>
            <a:r>
              <a:rPr lang="it-IT" sz="3200" baseline="0" dirty="0">
                <a:solidFill>
                  <a:srgbClr val="0000FF"/>
                </a:solidFill>
                <a:latin typeface="Comic Sans MS" pitchFamily="66" charset="0"/>
              </a:rPr>
              <a:t> </a:t>
            </a:r>
            <a:r>
              <a:rPr lang="it-IT" sz="3200" baseline="0" dirty="0" err="1">
                <a:solidFill>
                  <a:srgbClr val="0000FF"/>
                </a:solidFill>
                <a:latin typeface="Comic Sans MS" pitchFamily="66" charset="0"/>
              </a:rPr>
              <a:t>apparatus</a:t>
            </a:r>
            <a:endParaRPr lang="it-IT" sz="4000" baseline="0" dirty="0">
              <a:solidFill>
                <a:srgbClr val="000000"/>
              </a:solidFill>
              <a:latin typeface="Comic Sans MS" pitchFamily="66" charset="0"/>
            </a:endParaRPr>
          </a:p>
        </p:txBody>
      </p:sp>
      <p:sp>
        <p:nvSpPr>
          <p:cNvPr id="43013" name="Segnaposto testo 25"/>
          <p:cNvSpPr>
            <a:spLocks/>
          </p:cNvSpPr>
          <p:nvPr/>
        </p:nvSpPr>
        <p:spPr bwMode="auto">
          <a:xfrm>
            <a:off x="3657599" y="4624845"/>
            <a:ext cx="3008923" cy="1665287"/>
          </a:xfrm>
          <a:prstGeom prst="rect">
            <a:avLst/>
          </a:prstGeom>
          <a:noFill/>
          <a:ln w="9525">
            <a:noFill/>
            <a:miter lim="800000"/>
            <a:headEnd/>
            <a:tailEnd/>
          </a:ln>
        </p:spPr>
        <p:txBody>
          <a:bodyPr/>
          <a:lstStyle/>
          <a:p>
            <a:pPr algn="l" eaLnBrk="1" hangingPunct="1">
              <a:spcBef>
                <a:spcPct val="20000"/>
              </a:spcBef>
              <a:buFontTx/>
              <a:buChar char="•"/>
            </a:pPr>
            <a:r>
              <a:rPr lang="it-IT" sz="2400" baseline="0" dirty="0">
                <a:solidFill>
                  <a:srgbClr val="000000"/>
                </a:solidFill>
              </a:rPr>
              <a:t> </a:t>
            </a:r>
            <a:r>
              <a:rPr lang="it-IT" sz="2000" baseline="0" dirty="0">
                <a:solidFill>
                  <a:srgbClr val="000000"/>
                </a:solidFill>
              </a:rPr>
              <a:t>Fast </a:t>
            </a:r>
            <a:r>
              <a:rPr lang="it-IT" sz="2000" baseline="0" dirty="0" err="1">
                <a:solidFill>
                  <a:srgbClr val="000000"/>
                </a:solidFill>
              </a:rPr>
              <a:t>core</a:t>
            </a:r>
            <a:endParaRPr lang="it-IT" sz="2000" baseline="0" dirty="0">
              <a:solidFill>
                <a:srgbClr val="000000"/>
              </a:solidFill>
            </a:endParaRPr>
          </a:p>
          <a:p>
            <a:pPr algn="l" eaLnBrk="1" hangingPunct="1">
              <a:spcBef>
                <a:spcPct val="20000"/>
              </a:spcBef>
              <a:buFontTx/>
              <a:buChar char="•"/>
            </a:pPr>
            <a:r>
              <a:rPr lang="it-IT" sz="2000" baseline="0" dirty="0">
                <a:solidFill>
                  <a:srgbClr val="000000"/>
                </a:solidFill>
              </a:rPr>
              <a:t> </a:t>
            </a:r>
            <a:r>
              <a:rPr lang="it-IT" sz="2000" baseline="0" dirty="0" err="1">
                <a:solidFill>
                  <a:srgbClr val="000000"/>
                </a:solidFill>
              </a:rPr>
              <a:t>Solid</a:t>
            </a:r>
            <a:r>
              <a:rPr lang="it-IT" sz="2000" baseline="0" dirty="0">
                <a:solidFill>
                  <a:srgbClr val="000000"/>
                </a:solidFill>
              </a:rPr>
              <a:t> </a:t>
            </a:r>
            <a:r>
              <a:rPr lang="it-IT" sz="2000" baseline="0" dirty="0" err="1">
                <a:solidFill>
                  <a:srgbClr val="000000"/>
                </a:solidFill>
              </a:rPr>
              <a:t>Lead</a:t>
            </a:r>
            <a:r>
              <a:rPr lang="it-IT" sz="2000" baseline="0" dirty="0">
                <a:solidFill>
                  <a:srgbClr val="000000"/>
                </a:solidFill>
              </a:rPr>
              <a:t> </a:t>
            </a:r>
            <a:r>
              <a:rPr lang="it-IT" sz="2000" baseline="0" dirty="0" err="1">
                <a:solidFill>
                  <a:srgbClr val="000000"/>
                </a:solidFill>
              </a:rPr>
              <a:t>matrix</a:t>
            </a:r>
            <a:r>
              <a:rPr lang="it-IT" sz="2000" baseline="0" dirty="0">
                <a:solidFill>
                  <a:srgbClr val="000000"/>
                </a:solidFill>
              </a:rPr>
              <a:t> (94 t)</a:t>
            </a:r>
          </a:p>
          <a:p>
            <a:pPr algn="l" eaLnBrk="1" hangingPunct="1">
              <a:spcBef>
                <a:spcPct val="20000"/>
              </a:spcBef>
              <a:buFontTx/>
              <a:buChar char="•"/>
            </a:pPr>
            <a:r>
              <a:rPr lang="it-IT" sz="2000" baseline="0" dirty="0">
                <a:solidFill>
                  <a:srgbClr val="000000"/>
                </a:solidFill>
              </a:rPr>
              <a:t> </a:t>
            </a:r>
            <a:r>
              <a:rPr lang="it-IT" sz="2000" baseline="0" dirty="0" err="1">
                <a:solidFill>
                  <a:srgbClr val="000000"/>
                </a:solidFill>
              </a:rPr>
              <a:t>Fuel</a:t>
            </a:r>
            <a:r>
              <a:rPr lang="it-IT" sz="2000" baseline="0" dirty="0">
                <a:solidFill>
                  <a:srgbClr val="000000"/>
                </a:solidFill>
              </a:rPr>
              <a:t>: </a:t>
            </a:r>
          </a:p>
          <a:p>
            <a:pPr algn="l" eaLnBrk="1" hangingPunct="1">
              <a:spcBef>
                <a:spcPct val="20000"/>
              </a:spcBef>
            </a:pPr>
            <a:r>
              <a:rPr lang="it-IT" sz="2000" baseline="0" dirty="0">
                <a:solidFill>
                  <a:srgbClr val="000000"/>
                </a:solidFill>
              </a:rPr>
              <a:t>  UO</a:t>
            </a:r>
            <a:r>
              <a:rPr lang="it-IT" sz="2000" baseline="-25000" dirty="0">
                <a:solidFill>
                  <a:srgbClr val="000000"/>
                </a:solidFill>
              </a:rPr>
              <a:t>2</a:t>
            </a:r>
            <a:r>
              <a:rPr lang="it-IT" sz="2000" baseline="0" dirty="0">
                <a:solidFill>
                  <a:srgbClr val="000000"/>
                </a:solidFill>
              </a:rPr>
              <a:t> 20 % (1.8 t)</a:t>
            </a:r>
          </a:p>
          <a:p>
            <a:pPr algn="l" eaLnBrk="1" hangingPunct="1">
              <a:spcBef>
                <a:spcPct val="20000"/>
              </a:spcBef>
              <a:buFontTx/>
              <a:buChar char="•"/>
            </a:pPr>
            <a:endParaRPr lang="it-IT" sz="2000" baseline="-25000" dirty="0">
              <a:solidFill>
                <a:srgbClr val="000000"/>
              </a:solidFill>
            </a:endParaRPr>
          </a:p>
          <a:p>
            <a:pPr algn="l" eaLnBrk="1" hangingPunct="1">
              <a:spcBef>
                <a:spcPct val="20000"/>
              </a:spcBef>
              <a:buFontTx/>
              <a:buChar char="•"/>
            </a:pPr>
            <a:endParaRPr lang="it-IT" sz="1800" baseline="0" dirty="0">
              <a:solidFill>
                <a:srgbClr val="000000"/>
              </a:solidFill>
            </a:endParaRPr>
          </a:p>
          <a:p>
            <a:pPr algn="l" eaLnBrk="1" hangingPunct="1">
              <a:spcBef>
                <a:spcPct val="20000"/>
              </a:spcBef>
            </a:pPr>
            <a:endParaRPr lang="it-IT" sz="1800" baseline="0" dirty="0">
              <a:solidFill>
                <a:srgbClr val="000000"/>
              </a:solidFill>
            </a:endParaRPr>
          </a:p>
        </p:txBody>
      </p:sp>
      <p:sp>
        <p:nvSpPr>
          <p:cNvPr id="43015" name="Text Box 10"/>
          <p:cNvSpPr txBox="1">
            <a:spLocks noChangeArrowheads="1"/>
          </p:cNvSpPr>
          <p:nvPr/>
        </p:nvSpPr>
        <p:spPr bwMode="auto">
          <a:xfrm>
            <a:off x="323850" y="5461457"/>
            <a:ext cx="706438" cy="701675"/>
          </a:xfrm>
          <a:prstGeom prst="rect">
            <a:avLst/>
          </a:prstGeom>
          <a:noFill/>
          <a:ln w="9525">
            <a:noFill/>
            <a:miter lim="800000"/>
            <a:headEnd/>
            <a:tailEnd/>
          </a:ln>
        </p:spPr>
        <p:txBody>
          <a:bodyPr wrap="none">
            <a:spAutoFit/>
          </a:bodyPr>
          <a:lstStyle/>
          <a:p>
            <a:pPr algn="r"/>
            <a:r>
              <a:rPr lang="it-IT" sz="2000" b="1" baseline="0">
                <a:solidFill>
                  <a:srgbClr val="015293"/>
                </a:solidFill>
              </a:rPr>
              <a:t>He </a:t>
            </a:r>
          </a:p>
          <a:p>
            <a:pPr algn="r"/>
            <a:r>
              <a:rPr lang="it-IT" sz="2000" b="1" baseline="0">
                <a:solidFill>
                  <a:srgbClr val="015293"/>
                </a:solidFill>
              </a:rPr>
              <a:t>inlet</a:t>
            </a:r>
          </a:p>
        </p:txBody>
      </p:sp>
      <p:sp>
        <p:nvSpPr>
          <p:cNvPr id="43016" name="Text Box 11"/>
          <p:cNvSpPr txBox="1">
            <a:spLocks noChangeArrowheads="1"/>
          </p:cNvSpPr>
          <p:nvPr/>
        </p:nvSpPr>
        <p:spPr bwMode="auto">
          <a:xfrm>
            <a:off x="28575" y="1249820"/>
            <a:ext cx="876300" cy="701675"/>
          </a:xfrm>
          <a:prstGeom prst="rect">
            <a:avLst/>
          </a:prstGeom>
          <a:noFill/>
          <a:ln w="9525">
            <a:noFill/>
            <a:miter lim="800000"/>
            <a:headEnd/>
            <a:tailEnd/>
          </a:ln>
        </p:spPr>
        <p:txBody>
          <a:bodyPr wrap="none">
            <a:spAutoFit/>
          </a:bodyPr>
          <a:lstStyle/>
          <a:p>
            <a:pPr algn="r"/>
            <a:r>
              <a:rPr lang="it-IT" sz="2000" b="1" baseline="0">
                <a:solidFill>
                  <a:srgbClr val="E61E0F"/>
                </a:solidFill>
              </a:rPr>
              <a:t>He </a:t>
            </a:r>
          </a:p>
          <a:p>
            <a:pPr algn="r"/>
            <a:r>
              <a:rPr lang="it-IT" sz="2000" b="1" baseline="0">
                <a:solidFill>
                  <a:srgbClr val="E61E0F"/>
                </a:solidFill>
              </a:rPr>
              <a:t>outlet</a:t>
            </a:r>
          </a:p>
        </p:txBody>
      </p:sp>
      <p:sp>
        <p:nvSpPr>
          <p:cNvPr id="43017" name="Line 13"/>
          <p:cNvSpPr>
            <a:spLocks noChangeShapeType="1"/>
          </p:cNvSpPr>
          <p:nvPr/>
        </p:nvSpPr>
        <p:spPr bwMode="auto">
          <a:xfrm>
            <a:off x="1498600" y="1035507"/>
            <a:ext cx="0" cy="482600"/>
          </a:xfrm>
          <a:prstGeom prst="line">
            <a:avLst/>
          </a:prstGeom>
          <a:noFill/>
          <a:ln w="38100">
            <a:solidFill>
              <a:srgbClr val="339966"/>
            </a:solidFill>
            <a:round/>
            <a:headEnd/>
            <a:tailEnd type="triangle" w="med" len="med"/>
          </a:ln>
        </p:spPr>
        <p:txBody>
          <a:bodyPr/>
          <a:lstStyle/>
          <a:p>
            <a:pPr algn="l"/>
            <a:endParaRPr lang="it-IT" sz="2400" baseline="0">
              <a:solidFill>
                <a:srgbClr val="000000"/>
              </a:solidFill>
            </a:endParaRPr>
          </a:p>
        </p:txBody>
      </p:sp>
      <p:sp>
        <p:nvSpPr>
          <p:cNvPr id="43018" name="Text Box 14"/>
          <p:cNvSpPr txBox="1">
            <a:spLocks noChangeArrowheads="1"/>
          </p:cNvSpPr>
          <p:nvPr/>
        </p:nvSpPr>
        <p:spPr bwMode="auto">
          <a:xfrm>
            <a:off x="1454150" y="1008520"/>
            <a:ext cx="1765300" cy="396875"/>
          </a:xfrm>
          <a:prstGeom prst="rect">
            <a:avLst/>
          </a:prstGeom>
          <a:noFill/>
          <a:ln w="9525">
            <a:noFill/>
            <a:miter lim="800000"/>
            <a:headEnd/>
            <a:tailEnd/>
          </a:ln>
        </p:spPr>
        <p:txBody>
          <a:bodyPr wrap="none">
            <a:spAutoFit/>
          </a:bodyPr>
          <a:lstStyle/>
          <a:p>
            <a:pPr algn="l"/>
            <a:r>
              <a:rPr lang="it-IT" sz="2000" b="1" baseline="0">
                <a:solidFill>
                  <a:srgbClr val="4EA877"/>
                </a:solidFill>
              </a:rPr>
              <a:t>Proton Beam</a:t>
            </a:r>
          </a:p>
        </p:txBody>
      </p:sp>
      <p:sp>
        <p:nvSpPr>
          <p:cNvPr id="43019" name="Text Box 15"/>
          <p:cNvSpPr txBox="1">
            <a:spLocks noChangeArrowheads="1"/>
          </p:cNvSpPr>
          <p:nvPr/>
        </p:nvSpPr>
        <p:spPr bwMode="auto">
          <a:xfrm>
            <a:off x="2540000" y="1902282"/>
            <a:ext cx="1341438" cy="701675"/>
          </a:xfrm>
          <a:prstGeom prst="rect">
            <a:avLst/>
          </a:prstGeom>
          <a:noFill/>
          <a:ln w="9525">
            <a:noFill/>
            <a:miter lim="800000"/>
            <a:headEnd/>
            <a:tailEnd/>
          </a:ln>
        </p:spPr>
        <p:txBody>
          <a:bodyPr wrap="none">
            <a:spAutoFit/>
          </a:bodyPr>
          <a:lstStyle/>
          <a:p>
            <a:pPr algn="l"/>
            <a:r>
              <a:rPr lang="it-IT" sz="2000" baseline="0">
                <a:solidFill>
                  <a:srgbClr val="000000"/>
                </a:solidFill>
              </a:rPr>
              <a:t>Upper He </a:t>
            </a:r>
          </a:p>
          <a:p>
            <a:pPr algn="l"/>
            <a:r>
              <a:rPr lang="it-IT" sz="2000" baseline="0">
                <a:solidFill>
                  <a:srgbClr val="000000"/>
                </a:solidFill>
              </a:rPr>
              <a:t>Plenum</a:t>
            </a:r>
          </a:p>
        </p:txBody>
      </p:sp>
      <p:sp>
        <p:nvSpPr>
          <p:cNvPr id="43020" name="Text Box 16"/>
          <p:cNvSpPr txBox="1">
            <a:spLocks noChangeArrowheads="1"/>
          </p:cNvSpPr>
          <p:nvPr/>
        </p:nvSpPr>
        <p:spPr bwMode="auto">
          <a:xfrm>
            <a:off x="2252663" y="5374145"/>
            <a:ext cx="1271587" cy="701675"/>
          </a:xfrm>
          <a:prstGeom prst="rect">
            <a:avLst/>
          </a:prstGeom>
          <a:noFill/>
          <a:ln w="9525">
            <a:noFill/>
            <a:miter lim="800000"/>
            <a:headEnd/>
            <a:tailEnd/>
          </a:ln>
        </p:spPr>
        <p:txBody>
          <a:bodyPr wrap="none">
            <a:spAutoFit/>
          </a:bodyPr>
          <a:lstStyle/>
          <a:p>
            <a:pPr algn="l"/>
            <a:r>
              <a:rPr lang="it-IT" sz="2000" baseline="0">
                <a:solidFill>
                  <a:srgbClr val="000000"/>
                </a:solidFill>
              </a:rPr>
              <a:t>Lower He</a:t>
            </a:r>
          </a:p>
          <a:p>
            <a:pPr algn="l"/>
            <a:r>
              <a:rPr lang="it-IT" sz="2000" baseline="0">
                <a:solidFill>
                  <a:srgbClr val="000000"/>
                </a:solidFill>
              </a:rPr>
              <a:t>Plenum</a:t>
            </a:r>
          </a:p>
        </p:txBody>
      </p:sp>
      <p:sp>
        <p:nvSpPr>
          <p:cNvPr id="43021" name="Line 17"/>
          <p:cNvSpPr>
            <a:spLocks noChangeShapeType="1"/>
          </p:cNvSpPr>
          <p:nvPr/>
        </p:nvSpPr>
        <p:spPr bwMode="auto">
          <a:xfrm flipH="1" flipV="1">
            <a:off x="2073275" y="5186820"/>
            <a:ext cx="301625" cy="198437"/>
          </a:xfrm>
          <a:prstGeom prst="line">
            <a:avLst/>
          </a:prstGeom>
          <a:noFill/>
          <a:ln w="25400">
            <a:solidFill>
              <a:schemeClr val="tx1"/>
            </a:solidFill>
            <a:round/>
            <a:headEnd/>
            <a:tailEnd type="triangle" w="med" len="med"/>
          </a:ln>
        </p:spPr>
        <p:txBody>
          <a:bodyPr/>
          <a:lstStyle/>
          <a:p>
            <a:pPr algn="l"/>
            <a:endParaRPr lang="it-IT" sz="2400" baseline="0">
              <a:solidFill>
                <a:srgbClr val="000000"/>
              </a:solidFill>
            </a:endParaRPr>
          </a:p>
        </p:txBody>
      </p:sp>
      <p:sp>
        <p:nvSpPr>
          <p:cNvPr id="43022" name="Line 18"/>
          <p:cNvSpPr>
            <a:spLocks noChangeShapeType="1"/>
          </p:cNvSpPr>
          <p:nvPr/>
        </p:nvSpPr>
        <p:spPr bwMode="auto">
          <a:xfrm flipH="1">
            <a:off x="2111375" y="2132470"/>
            <a:ext cx="471488" cy="254000"/>
          </a:xfrm>
          <a:prstGeom prst="line">
            <a:avLst/>
          </a:prstGeom>
          <a:noFill/>
          <a:ln w="25400">
            <a:solidFill>
              <a:schemeClr val="tx1"/>
            </a:solidFill>
            <a:round/>
            <a:headEnd/>
            <a:tailEnd type="triangle" w="med" len="med"/>
          </a:ln>
        </p:spPr>
        <p:txBody>
          <a:bodyPr/>
          <a:lstStyle/>
          <a:p>
            <a:pPr algn="l"/>
            <a:endParaRPr lang="it-IT" sz="2400" baseline="0">
              <a:solidFill>
                <a:srgbClr val="000000"/>
              </a:solidFill>
            </a:endParaRPr>
          </a:p>
        </p:txBody>
      </p:sp>
      <p:sp>
        <p:nvSpPr>
          <p:cNvPr id="43023" name="Text Box 22"/>
          <p:cNvSpPr txBox="1">
            <a:spLocks noChangeArrowheads="1"/>
          </p:cNvSpPr>
          <p:nvPr/>
        </p:nvSpPr>
        <p:spPr bwMode="auto">
          <a:xfrm>
            <a:off x="0" y="3269120"/>
            <a:ext cx="960438" cy="396875"/>
          </a:xfrm>
          <a:prstGeom prst="rect">
            <a:avLst/>
          </a:prstGeom>
          <a:noFill/>
          <a:ln w="9525">
            <a:noFill/>
            <a:miter lim="800000"/>
            <a:headEnd/>
            <a:tailEnd/>
          </a:ln>
        </p:spPr>
        <p:txBody>
          <a:bodyPr wrap="none">
            <a:spAutoFit/>
          </a:bodyPr>
          <a:lstStyle/>
          <a:p>
            <a:pPr algn="l"/>
            <a:r>
              <a:rPr lang="it-IT" sz="2000" b="1" baseline="0">
                <a:solidFill>
                  <a:srgbClr val="000000"/>
                </a:solidFill>
              </a:rPr>
              <a:t>Target</a:t>
            </a:r>
          </a:p>
        </p:txBody>
      </p:sp>
      <p:sp>
        <p:nvSpPr>
          <p:cNvPr id="43024" name="Line 23"/>
          <p:cNvSpPr>
            <a:spLocks noChangeShapeType="1"/>
          </p:cNvSpPr>
          <p:nvPr/>
        </p:nvSpPr>
        <p:spPr bwMode="auto">
          <a:xfrm flipV="1">
            <a:off x="596900" y="3419932"/>
            <a:ext cx="847725" cy="323850"/>
          </a:xfrm>
          <a:prstGeom prst="line">
            <a:avLst/>
          </a:prstGeom>
          <a:noFill/>
          <a:ln w="25400">
            <a:solidFill>
              <a:schemeClr val="tx1"/>
            </a:solidFill>
            <a:round/>
            <a:headEnd/>
            <a:tailEnd type="triangle" w="med" len="med"/>
          </a:ln>
        </p:spPr>
        <p:txBody>
          <a:bodyPr/>
          <a:lstStyle/>
          <a:p>
            <a:pPr algn="l"/>
            <a:endParaRPr lang="it-IT" sz="2400" baseline="0">
              <a:solidFill>
                <a:srgbClr val="000000"/>
              </a:solidFill>
            </a:endParaRPr>
          </a:p>
        </p:txBody>
      </p:sp>
      <p:sp>
        <p:nvSpPr>
          <p:cNvPr id="43025" name="Line 24"/>
          <p:cNvSpPr>
            <a:spLocks noChangeShapeType="1"/>
          </p:cNvSpPr>
          <p:nvPr/>
        </p:nvSpPr>
        <p:spPr bwMode="auto">
          <a:xfrm flipH="1" flipV="1">
            <a:off x="1795463" y="3740607"/>
            <a:ext cx="1249362" cy="381000"/>
          </a:xfrm>
          <a:prstGeom prst="line">
            <a:avLst/>
          </a:prstGeom>
          <a:noFill/>
          <a:ln w="25400">
            <a:solidFill>
              <a:schemeClr val="tx1"/>
            </a:solidFill>
            <a:round/>
            <a:headEnd/>
            <a:tailEnd type="triangle" w="med" len="med"/>
          </a:ln>
        </p:spPr>
        <p:txBody>
          <a:bodyPr/>
          <a:lstStyle/>
          <a:p>
            <a:pPr algn="l"/>
            <a:endParaRPr lang="it-IT" sz="2400" baseline="0">
              <a:solidFill>
                <a:srgbClr val="000000"/>
              </a:solidFill>
            </a:endParaRPr>
          </a:p>
        </p:txBody>
      </p:sp>
      <p:sp>
        <p:nvSpPr>
          <p:cNvPr id="43026" name="Text Box 25"/>
          <p:cNvSpPr txBox="1">
            <a:spLocks noChangeArrowheads="1"/>
          </p:cNvSpPr>
          <p:nvPr/>
        </p:nvSpPr>
        <p:spPr bwMode="auto">
          <a:xfrm>
            <a:off x="2846388" y="4154945"/>
            <a:ext cx="1468437" cy="396875"/>
          </a:xfrm>
          <a:prstGeom prst="rect">
            <a:avLst/>
          </a:prstGeom>
          <a:noFill/>
          <a:ln w="9525">
            <a:noFill/>
            <a:miter lim="800000"/>
            <a:headEnd/>
            <a:tailEnd/>
          </a:ln>
        </p:spPr>
        <p:txBody>
          <a:bodyPr wrap="none">
            <a:spAutoFit/>
          </a:bodyPr>
          <a:lstStyle/>
          <a:p>
            <a:pPr algn="l"/>
            <a:r>
              <a:rPr lang="it-IT" sz="2000" b="1" baseline="0">
                <a:solidFill>
                  <a:srgbClr val="000000"/>
                </a:solidFill>
              </a:rPr>
              <a:t>Active fuel</a:t>
            </a:r>
          </a:p>
        </p:txBody>
      </p:sp>
      <p:sp>
        <p:nvSpPr>
          <p:cNvPr id="43027" name="Line 26"/>
          <p:cNvSpPr>
            <a:spLocks noChangeShapeType="1"/>
          </p:cNvSpPr>
          <p:nvPr/>
        </p:nvSpPr>
        <p:spPr bwMode="auto">
          <a:xfrm>
            <a:off x="1955800" y="2907170"/>
            <a:ext cx="698500" cy="0"/>
          </a:xfrm>
          <a:prstGeom prst="line">
            <a:avLst/>
          </a:prstGeom>
          <a:noFill/>
          <a:ln w="25400">
            <a:solidFill>
              <a:schemeClr val="tx1"/>
            </a:solidFill>
            <a:round/>
            <a:headEnd/>
            <a:tailEnd/>
          </a:ln>
        </p:spPr>
        <p:txBody>
          <a:bodyPr/>
          <a:lstStyle/>
          <a:p>
            <a:pPr algn="l"/>
            <a:endParaRPr lang="it-IT" sz="2400" baseline="0">
              <a:solidFill>
                <a:srgbClr val="000000"/>
              </a:solidFill>
            </a:endParaRPr>
          </a:p>
        </p:txBody>
      </p:sp>
      <p:sp>
        <p:nvSpPr>
          <p:cNvPr id="43028" name="Line 27"/>
          <p:cNvSpPr>
            <a:spLocks noChangeShapeType="1"/>
          </p:cNvSpPr>
          <p:nvPr/>
        </p:nvSpPr>
        <p:spPr bwMode="auto">
          <a:xfrm>
            <a:off x="1958975" y="4621670"/>
            <a:ext cx="681038" cy="0"/>
          </a:xfrm>
          <a:prstGeom prst="line">
            <a:avLst/>
          </a:prstGeom>
          <a:noFill/>
          <a:ln w="25400">
            <a:solidFill>
              <a:schemeClr val="tx1"/>
            </a:solidFill>
            <a:round/>
            <a:headEnd/>
            <a:tailEnd/>
          </a:ln>
        </p:spPr>
        <p:txBody>
          <a:bodyPr/>
          <a:lstStyle/>
          <a:p>
            <a:pPr algn="l"/>
            <a:endParaRPr lang="it-IT" sz="2400" baseline="0">
              <a:solidFill>
                <a:srgbClr val="000000"/>
              </a:solidFill>
            </a:endParaRPr>
          </a:p>
        </p:txBody>
      </p:sp>
      <p:sp>
        <p:nvSpPr>
          <p:cNvPr id="43029" name="Line 28"/>
          <p:cNvSpPr>
            <a:spLocks noChangeShapeType="1"/>
          </p:cNvSpPr>
          <p:nvPr/>
        </p:nvSpPr>
        <p:spPr bwMode="auto">
          <a:xfrm flipV="1">
            <a:off x="2641600" y="2926220"/>
            <a:ext cx="0" cy="1679575"/>
          </a:xfrm>
          <a:prstGeom prst="line">
            <a:avLst/>
          </a:prstGeom>
          <a:noFill/>
          <a:ln w="25400">
            <a:solidFill>
              <a:schemeClr val="tx1"/>
            </a:solidFill>
            <a:round/>
            <a:headEnd type="triangle" w="med" len="med"/>
            <a:tailEnd type="triangle" w="med" len="med"/>
          </a:ln>
        </p:spPr>
        <p:txBody>
          <a:bodyPr/>
          <a:lstStyle/>
          <a:p>
            <a:pPr algn="l"/>
            <a:endParaRPr lang="it-IT" sz="2400" baseline="0">
              <a:solidFill>
                <a:srgbClr val="000000"/>
              </a:solidFill>
            </a:endParaRPr>
          </a:p>
        </p:txBody>
      </p:sp>
      <p:sp>
        <p:nvSpPr>
          <p:cNvPr id="43030" name="Text Box 29"/>
          <p:cNvSpPr txBox="1">
            <a:spLocks noChangeArrowheads="1"/>
          </p:cNvSpPr>
          <p:nvPr/>
        </p:nvSpPr>
        <p:spPr bwMode="auto">
          <a:xfrm>
            <a:off x="2624138" y="3546932"/>
            <a:ext cx="749300" cy="396875"/>
          </a:xfrm>
          <a:prstGeom prst="rect">
            <a:avLst/>
          </a:prstGeom>
          <a:noFill/>
          <a:ln w="9525">
            <a:noFill/>
            <a:miter lim="800000"/>
            <a:headEnd/>
            <a:tailEnd/>
          </a:ln>
        </p:spPr>
        <p:txBody>
          <a:bodyPr wrap="none">
            <a:spAutoFit/>
          </a:bodyPr>
          <a:lstStyle/>
          <a:p>
            <a:pPr algn="l"/>
            <a:r>
              <a:rPr lang="it-IT" sz="2000" b="1" baseline="0">
                <a:solidFill>
                  <a:srgbClr val="000000"/>
                </a:solidFill>
              </a:rPr>
              <a:t>1600</a:t>
            </a:r>
          </a:p>
        </p:txBody>
      </p:sp>
      <p:pic>
        <p:nvPicPr>
          <p:cNvPr id="43031" name="Picture 32"/>
          <p:cNvPicPr>
            <a:picLocks noChangeAspect="1" noChangeArrowheads="1"/>
          </p:cNvPicPr>
          <p:nvPr/>
        </p:nvPicPr>
        <p:blipFill>
          <a:blip r:embed="rId4" cstate="print"/>
          <a:srcRect t="3682"/>
          <a:stretch>
            <a:fillRect/>
          </a:stretch>
        </p:blipFill>
        <p:spPr bwMode="auto">
          <a:xfrm>
            <a:off x="5334000" y="1121232"/>
            <a:ext cx="3111500" cy="3205163"/>
          </a:xfrm>
          <a:prstGeom prst="rect">
            <a:avLst/>
          </a:prstGeom>
          <a:noFill/>
          <a:ln w="9525" algn="ctr">
            <a:noFill/>
            <a:miter lim="800000"/>
            <a:headEnd/>
            <a:tailEnd/>
          </a:ln>
        </p:spPr>
      </p:pic>
      <p:sp>
        <p:nvSpPr>
          <p:cNvPr id="27" name="Segnaposto testo 25"/>
          <p:cNvSpPr txBox="1">
            <a:spLocks/>
          </p:cNvSpPr>
          <p:nvPr/>
        </p:nvSpPr>
        <p:spPr bwMode="auto">
          <a:xfrm>
            <a:off x="6802796" y="4605671"/>
            <a:ext cx="2263042" cy="2085975"/>
          </a:xfrm>
          <a:prstGeom prst="rect">
            <a:avLst/>
          </a:prstGeom>
          <a:noFill/>
          <a:ln w="9525">
            <a:noFill/>
            <a:miter lim="800000"/>
            <a:headEnd/>
            <a:tailEnd/>
          </a:ln>
        </p:spPr>
        <p:txBody>
          <a:bodyPr/>
          <a:lstStyle/>
          <a:p>
            <a:pPr marL="174625" indent="-174625" algn="l">
              <a:spcBef>
                <a:spcPct val="20000"/>
              </a:spcBef>
              <a:buFont typeface="Arial" charset="0"/>
              <a:buChar char="•"/>
            </a:pPr>
            <a:r>
              <a:rPr lang="it-IT" sz="1800" baseline="0" dirty="0">
                <a:solidFill>
                  <a:srgbClr val="000000"/>
                </a:solidFill>
              </a:rPr>
              <a:t>Proton </a:t>
            </a:r>
            <a:r>
              <a:rPr lang="it-IT" sz="1800" baseline="0" dirty="0" err="1">
                <a:solidFill>
                  <a:srgbClr val="000000"/>
                </a:solidFill>
              </a:rPr>
              <a:t>beam</a:t>
            </a:r>
            <a:r>
              <a:rPr lang="it-IT" sz="1800" baseline="0" dirty="0">
                <a:solidFill>
                  <a:srgbClr val="000000"/>
                </a:solidFill>
              </a:rPr>
              <a:t>:</a:t>
            </a:r>
          </a:p>
          <a:p>
            <a:pPr marL="174625" indent="-174625" algn="l">
              <a:spcBef>
                <a:spcPct val="20000"/>
              </a:spcBef>
            </a:pPr>
            <a:r>
              <a:rPr lang="it-IT" sz="1800" baseline="0" dirty="0">
                <a:solidFill>
                  <a:srgbClr val="000000"/>
                </a:solidFill>
              </a:rPr>
              <a:t>   p @ 70 </a:t>
            </a:r>
            <a:r>
              <a:rPr lang="it-IT" sz="1800" baseline="0" dirty="0" err="1">
                <a:solidFill>
                  <a:srgbClr val="000000"/>
                </a:solidFill>
              </a:rPr>
              <a:t>MeV</a:t>
            </a:r>
            <a:endParaRPr lang="it-IT" sz="1800" baseline="0" dirty="0">
              <a:solidFill>
                <a:srgbClr val="000000"/>
              </a:solidFill>
            </a:endParaRPr>
          </a:p>
          <a:p>
            <a:pPr marL="174625" indent="-174625" algn="l">
              <a:spcBef>
                <a:spcPct val="20000"/>
              </a:spcBef>
            </a:pPr>
            <a:r>
              <a:rPr lang="it-IT" sz="1800" baseline="0" dirty="0">
                <a:solidFill>
                  <a:srgbClr val="000000"/>
                </a:solidFill>
              </a:rPr>
              <a:t>   I = 0.75 </a:t>
            </a:r>
            <a:r>
              <a:rPr lang="it-IT" sz="1800" baseline="0" dirty="0" err="1">
                <a:solidFill>
                  <a:srgbClr val="000000"/>
                </a:solidFill>
              </a:rPr>
              <a:t>mA</a:t>
            </a:r>
            <a:r>
              <a:rPr lang="it-IT" sz="1800" baseline="0" dirty="0">
                <a:solidFill>
                  <a:srgbClr val="000000"/>
                </a:solidFill>
              </a:rPr>
              <a:t> </a:t>
            </a:r>
          </a:p>
          <a:p>
            <a:pPr marL="174625" indent="-174625" algn="l">
              <a:spcBef>
                <a:spcPct val="20000"/>
              </a:spcBef>
            </a:pPr>
            <a:r>
              <a:rPr lang="it-IT" sz="1800" baseline="0" dirty="0">
                <a:solidFill>
                  <a:srgbClr val="000000"/>
                </a:solidFill>
              </a:rPr>
              <a:t>   ~ 4.6·10</a:t>
            </a:r>
            <a:r>
              <a:rPr lang="it-IT" sz="1800" dirty="0">
                <a:solidFill>
                  <a:srgbClr val="000000"/>
                </a:solidFill>
              </a:rPr>
              <a:t>15</a:t>
            </a:r>
            <a:r>
              <a:rPr lang="it-IT" sz="1800" baseline="0" dirty="0">
                <a:solidFill>
                  <a:srgbClr val="000000"/>
                </a:solidFill>
              </a:rPr>
              <a:t> p/s</a:t>
            </a:r>
          </a:p>
          <a:p>
            <a:pPr marL="174625" indent="-174625" algn="l">
              <a:spcBef>
                <a:spcPct val="20000"/>
              </a:spcBef>
              <a:buFont typeface="Arial" pitchFamily="34" charset="0"/>
              <a:buChar char="•"/>
            </a:pPr>
            <a:r>
              <a:rPr lang="it-IT" sz="1800" baseline="0" dirty="0">
                <a:solidFill>
                  <a:srgbClr val="000000"/>
                </a:solidFill>
              </a:rPr>
              <a:t>Target: </a:t>
            </a:r>
            <a:r>
              <a:rPr lang="it-IT" sz="1800" baseline="0" dirty="0" err="1">
                <a:solidFill>
                  <a:srgbClr val="000000"/>
                </a:solidFill>
              </a:rPr>
              <a:t>Beryllium</a:t>
            </a:r>
            <a:endParaRPr lang="it-IT" sz="1400" baseline="-25000" dirty="0">
              <a:solidFill>
                <a:srgbClr val="50555A"/>
              </a:solidFill>
            </a:endParaRPr>
          </a:p>
          <a:p>
            <a:pPr marL="174625" indent="-174625" algn="l">
              <a:spcBef>
                <a:spcPct val="20000"/>
              </a:spcBef>
              <a:buFont typeface="Arial" pitchFamily="34" charset="0"/>
              <a:buChar char="•"/>
            </a:pPr>
            <a:r>
              <a:rPr lang="it-IT" sz="1800" baseline="0" dirty="0" err="1">
                <a:solidFill>
                  <a:srgbClr val="000000"/>
                </a:solidFill>
              </a:rPr>
              <a:t>He</a:t>
            </a:r>
            <a:r>
              <a:rPr lang="it-IT" sz="1800" baseline="0" dirty="0">
                <a:solidFill>
                  <a:srgbClr val="000000"/>
                </a:solidFill>
              </a:rPr>
              <a:t> </a:t>
            </a:r>
            <a:r>
              <a:rPr lang="it-IT" sz="1800" baseline="0" dirty="0" err="1">
                <a:solidFill>
                  <a:srgbClr val="000000"/>
                </a:solidFill>
              </a:rPr>
              <a:t>as</a:t>
            </a:r>
            <a:r>
              <a:rPr lang="it-IT" sz="1800" baseline="0" dirty="0">
                <a:solidFill>
                  <a:srgbClr val="000000"/>
                </a:solidFill>
              </a:rPr>
              <a:t> </a:t>
            </a:r>
            <a:r>
              <a:rPr lang="it-IT" sz="1800" baseline="0" dirty="0" err="1">
                <a:solidFill>
                  <a:srgbClr val="000000"/>
                </a:solidFill>
              </a:rPr>
              <a:t>coolant</a:t>
            </a:r>
            <a:endParaRPr lang="it-IT" sz="1800" baseline="0" dirty="0">
              <a:solidFill>
                <a:srgbClr val="000000"/>
              </a:solidFill>
            </a:endParaRPr>
          </a:p>
          <a:p>
            <a:pPr algn="l">
              <a:spcBef>
                <a:spcPct val="20000"/>
              </a:spcBef>
            </a:pPr>
            <a:endParaRPr lang="it-IT" sz="1400" baseline="0" dirty="0">
              <a:solidFill>
                <a:srgbClr val="50555A"/>
              </a:solidFill>
            </a:endParaRPr>
          </a:p>
        </p:txBody>
      </p:sp>
      <p:sp>
        <p:nvSpPr>
          <p:cNvPr id="43033" name="Line 28"/>
          <p:cNvSpPr>
            <a:spLocks noChangeShapeType="1"/>
          </p:cNvSpPr>
          <p:nvPr/>
        </p:nvSpPr>
        <p:spPr bwMode="auto">
          <a:xfrm flipV="1">
            <a:off x="2009775" y="3056395"/>
            <a:ext cx="0" cy="1069975"/>
          </a:xfrm>
          <a:prstGeom prst="line">
            <a:avLst/>
          </a:prstGeom>
          <a:noFill/>
          <a:ln w="25400">
            <a:solidFill>
              <a:srgbClr val="FF0000"/>
            </a:solidFill>
            <a:round/>
            <a:headEnd type="triangle" w="med" len="med"/>
            <a:tailEnd type="triangle" w="med" len="med"/>
          </a:ln>
        </p:spPr>
        <p:txBody>
          <a:bodyPr/>
          <a:lstStyle/>
          <a:p>
            <a:pPr algn="l"/>
            <a:endParaRPr lang="it-IT" sz="2400" baseline="0">
              <a:solidFill>
                <a:srgbClr val="000000"/>
              </a:solidFill>
            </a:endParaRPr>
          </a:p>
        </p:txBody>
      </p:sp>
      <p:sp>
        <p:nvSpPr>
          <p:cNvPr id="43034" name="Text Box 29"/>
          <p:cNvSpPr txBox="1">
            <a:spLocks noChangeArrowheads="1"/>
          </p:cNvSpPr>
          <p:nvPr/>
        </p:nvSpPr>
        <p:spPr bwMode="auto">
          <a:xfrm>
            <a:off x="1973263" y="3362782"/>
            <a:ext cx="608012" cy="396875"/>
          </a:xfrm>
          <a:prstGeom prst="rect">
            <a:avLst/>
          </a:prstGeom>
          <a:noFill/>
          <a:ln w="9525">
            <a:noFill/>
            <a:miter lim="800000"/>
            <a:headEnd/>
            <a:tailEnd/>
          </a:ln>
        </p:spPr>
        <p:txBody>
          <a:bodyPr wrap="none">
            <a:spAutoFit/>
          </a:bodyPr>
          <a:lstStyle/>
          <a:p>
            <a:pPr algn="l"/>
            <a:r>
              <a:rPr lang="it-IT" sz="2000" b="1" baseline="0">
                <a:solidFill>
                  <a:srgbClr val="000000"/>
                </a:solidFill>
              </a:rPr>
              <a:t>900</a:t>
            </a:r>
          </a:p>
        </p:txBody>
      </p:sp>
      <p:sp>
        <p:nvSpPr>
          <p:cNvPr id="43035" name="Text Box 29"/>
          <p:cNvSpPr txBox="1">
            <a:spLocks noChangeArrowheads="1"/>
          </p:cNvSpPr>
          <p:nvPr/>
        </p:nvSpPr>
        <p:spPr bwMode="auto">
          <a:xfrm>
            <a:off x="4838700" y="2357895"/>
            <a:ext cx="749300" cy="396875"/>
          </a:xfrm>
          <a:prstGeom prst="rect">
            <a:avLst/>
          </a:prstGeom>
          <a:noFill/>
          <a:ln w="9525" algn="ctr">
            <a:noFill/>
            <a:miter lim="800000"/>
            <a:headEnd/>
            <a:tailEnd/>
          </a:ln>
        </p:spPr>
        <p:txBody>
          <a:bodyPr wrap="none">
            <a:spAutoFit/>
          </a:bodyPr>
          <a:lstStyle/>
          <a:p>
            <a:r>
              <a:rPr lang="it-IT" sz="2000" baseline="0">
                <a:solidFill>
                  <a:srgbClr val="000000"/>
                </a:solidFill>
              </a:rPr>
              <a:t>2400</a:t>
            </a:r>
          </a:p>
        </p:txBody>
      </p:sp>
      <p:sp>
        <p:nvSpPr>
          <p:cNvPr id="43036" name="Line 30"/>
          <p:cNvSpPr>
            <a:spLocks noChangeShapeType="1"/>
          </p:cNvSpPr>
          <p:nvPr/>
        </p:nvSpPr>
        <p:spPr bwMode="auto">
          <a:xfrm flipH="1">
            <a:off x="5667375" y="4261307"/>
            <a:ext cx="1381125" cy="0"/>
          </a:xfrm>
          <a:prstGeom prst="line">
            <a:avLst/>
          </a:prstGeom>
          <a:noFill/>
          <a:ln w="25400">
            <a:solidFill>
              <a:schemeClr val="tx1"/>
            </a:solidFill>
            <a:round/>
            <a:headEnd/>
            <a:tailEnd/>
          </a:ln>
        </p:spPr>
        <p:txBody>
          <a:bodyPr wrap="none" anchor="ctr"/>
          <a:lstStyle/>
          <a:p>
            <a:pPr algn="l"/>
            <a:endParaRPr lang="it-IT" sz="2400" baseline="0">
              <a:solidFill>
                <a:srgbClr val="000000"/>
              </a:solidFill>
            </a:endParaRPr>
          </a:p>
        </p:txBody>
      </p:sp>
      <p:sp>
        <p:nvSpPr>
          <p:cNvPr id="43037" name="Line 31"/>
          <p:cNvSpPr>
            <a:spLocks noChangeShapeType="1"/>
          </p:cNvSpPr>
          <p:nvPr/>
        </p:nvSpPr>
        <p:spPr bwMode="auto">
          <a:xfrm flipH="1">
            <a:off x="5626100" y="1553032"/>
            <a:ext cx="1400175" cy="0"/>
          </a:xfrm>
          <a:prstGeom prst="line">
            <a:avLst/>
          </a:prstGeom>
          <a:noFill/>
          <a:ln w="25400">
            <a:solidFill>
              <a:schemeClr val="tx1"/>
            </a:solidFill>
            <a:round/>
            <a:headEnd/>
            <a:tailEnd/>
          </a:ln>
        </p:spPr>
        <p:txBody>
          <a:bodyPr wrap="none" anchor="ctr"/>
          <a:lstStyle/>
          <a:p>
            <a:pPr algn="l"/>
            <a:endParaRPr lang="it-IT" sz="2400" baseline="0">
              <a:solidFill>
                <a:srgbClr val="000000"/>
              </a:solidFill>
            </a:endParaRPr>
          </a:p>
        </p:txBody>
      </p:sp>
      <p:sp>
        <p:nvSpPr>
          <p:cNvPr id="43038" name="Line 32"/>
          <p:cNvSpPr>
            <a:spLocks noChangeShapeType="1"/>
          </p:cNvSpPr>
          <p:nvPr/>
        </p:nvSpPr>
        <p:spPr bwMode="auto">
          <a:xfrm>
            <a:off x="5638800" y="1575257"/>
            <a:ext cx="0" cy="2676525"/>
          </a:xfrm>
          <a:prstGeom prst="line">
            <a:avLst/>
          </a:prstGeom>
          <a:noFill/>
          <a:ln w="25400">
            <a:solidFill>
              <a:schemeClr val="tx1"/>
            </a:solidFill>
            <a:round/>
            <a:headEnd type="triangle" w="med" len="med"/>
            <a:tailEnd type="triangle" w="med" len="med"/>
          </a:ln>
        </p:spPr>
        <p:txBody>
          <a:bodyPr wrap="none" anchor="ctr"/>
          <a:lstStyle/>
          <a:p>
            <a:pPr algn="l"/>
            <a:endParaRPr lang="it-IT" sz="2400" baseline="0">
              <a:solidFill>
                <a:srgbClr val="000000"/>
              </a:solidFill>
            </a:endParaRPr>
          </a:p>
        </p:txBody>
      </p:sp>
      <p:sp>
        <p:nvSpPr>
          <p:cNvPr id="43039" name="Text Box 33"/>
          <p:cNvSpPr txBox="1">
            <a:spLocks noChangeArrowheads="1"/>
          </p:cNvSpPr>
          <p:nvPr/>
        </p:nvSpPr>
        <p:spPr bwMode="auto">
          <a:xfrm>
            <a:off x="7858125" y="1078370"/>
            <a:ext cx="1144588" cy="1006475"/>
          </a:xfrm>
          <a:prstGeom prst="rect">
            <a:avLst/>
          </a:prstGeom>
          <a:noFill/>
          <a:ln w="9525" algn="ctr">
            <a:noFill/>
            <a:miter lim="800000"/>
            <a:headEnd/>
            <a:tailEnd/>
          </a:ln>
        </p:spPr>
        <p:txBody>
          <a:bodyPr wrap="none">
            <a:spAutoFit/>
          </a:bodyPr>
          <a:lstStyle/>
          <a:p>
            <a:r>
              <a:rPr lang="it-IT" sz="2000" baseline="0">
                <a:solidFill>
                  <a:srgbClr val="000000"/>
                </a:solidFill>
              </a:rPr>
              <a:t>Vessel</a:t>
            </a:r>
          </a:p>
          <a:p>
            <a:r>
              <a:rPr lang="it-IT" sz="2000" baseline="0">
                <a:solidFill>
                  <a:srgbClr val="000000"/>
                </a:solidFill>
              </a:rPr>
              <a:t>2 cm thk</a:t>
            </a:r>
          </a:p>
          <a:p>
            <a:r>
              <a:rPr lang="it-IT" sz="2000" baseline="0">
                <a:solidFill>
                  <a:srgbClr val="000000"/>
                </a:solidFill>
              </a:rPr>
              <a:t>(5 ton)</a:t>
            </a:r>
          </a:p>
        </p:txBody>
      </p:sp>
      <p:sp>
        <p:nvSpPr>
          <p:cNvPr id="43040" name="Line 34"/>
          <p:cNvSpPr>
            <a:spLocks noChangeShapeType="1"/>
          </p:cNvSpPr>
          <p:nvPr/>
        </p:nvSpPr>
        <p:spPr bwMode="auto">
          <a:xfrm flipH="1">
            <a:off x="7677150" y="1470482"/>
            <a:ext cx="304800" cy="180975"/>
          </a:xfrm>
          <a:prstGeom prst="line">
            <a:avLst/>
          </a:prstGeom>
          <a:noFill/>
          <a:ln w="25400">
            <a:solidFill>
              <a:schemeClr val="tx1"/>
            </a:solidFill>
            <a:round/>
            <a:headEnd/>
            <a:tailEnd type="triangle" w="med" len="med"/>
          </a:ln>
        </p:spPr>
        <p:txBody>
          <a:bodyPr wrap="none" anchor="ctr"/>
          <a:lstStyle/>
          <a:p>
            <a:pPr algn="l"/>
            <a:endParaRPr lang="it-IT" sz="2400" baseline="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0"/>
            <a:ext cx="8153400" cy="742950"/>
          </a:xfrm>
          <a:prstGeom prst="rect">
            <a:avLst/>
          </a:prstGeom>
          <a:noFill/>
          <a:ln w="9525">
            <a:noFill/>
            <a:miter lim="800000"/>
            <a:headEnd/>
            <a:tailEnd/>
          </a:ln>
          <a:effectLst/>
        </p:spPr>
        <p:txBody>
          <a:bodyPr anchor="b"/>
          <a:lstStyle/>
          <a:p>
            <a:pPr defTabSz="681038" eaLnBrk="1" hangingPunct="1"/>
            <a:r>
              <a:rPr lang="en-US" sz="3200" baseline="0" dirty="0">
                <a:solidFill>
                  <a:srgbClr val="3333FF"/>
                </a:solidFill>
                <a:latin typeface="Comic Sans MS" pitchFamily="84" charset="0"/>
              </a:rPr>
              <a:t> Fuel assembly</a:t>
            </a:r>
          </a:p>
        </p:txBody>
      </p:sp>
      <p:pic>
        <p:nvPicPr>
          <p:cNvPr id="23556" name="Picture 4" descr="AISI_modulo"/>
          <p:cNvPicPr>
            <a:picLocks noChangeAspect="1" noChangeArrowheads="1"/>
          </p:cNvPicPr>
          <p:nvPr/>
        </p:nvPicPr>
        <p:blipFill>
          <a:blip r:embed="rId3" cstate="print"/>
          <a:srcRect/>
          <a:stretch>
            <a:fillRect/>
          </a:stretch>
        </p:blipFill>
        <p:spPr bwMode="auto">
          <a:xfrm>
            <a:off x="2209800" y="1524000"/>
            <a:ext cx="7208838" cy="5094288"/>
          </a:xfrm>
          <a:prstGeom prst="rect">
            <a:avLst/>
          </a:prstGeom>
          <a:noFill/>
          <a:ln w="9525">
            <a:noFill/>
            <a:miter lim="800000"/>
            <a:headEnd/>
            <a:tailEnd/>
          </a:ln>
        </p:spPr>
      </p:pic>
      <p:sp>
        <p:nvSpPr>
          <p:cNvPr id="23557" name="Rectangle 5"/>
          <p:cNvSpPr>
            <a:spLocks noChangeArrowheads="1"/>
          </p:cNvSpPr>
          <p:nvPr/>
        </p:nvSpPr>
        <p:spPr bwMode="auto">
          <a:xfrm>
            <a:off x="2895600" y="1295400"/>
            <a:ext cx="4610100" cy="571500"/>
          </a:xfrm>
          <a:prstGeom prst="rect">
            <a:avLst/>
          </a:prstGeom>
          <a:noFill/>
          <a:ln w="9525">
            <a:noFill/>
            <a:miter lim="800000"/>
            <a:headEnd/>
            <a:tailEnd/>
          </a:ln>
          <a:effectLst/>
        </p:spPr>
        <p:txBody>
          <a:bodyPr/>
          <a:lstStyle/>
          <a:p>
            <a:pPr marL="190500" indent="-190500" eaLnBrk="1" hangingPunct="1">
              <a:lnSpc>
                <a:spcPct val="90000"/>
              </a:lnSpc>
              <a:spcBef>
                <a:spcPct val="20000"/>
              </a:spcBef>
            </a:pPr>
            <a:r>
              <a:rPr lang="it-IT" sz="3100" b="1" i="1" baseline="0">
                <a:solidFill>
                  <a:srgbClr val="000000"/>
                </a:solidFill>
                <a:latin typeface="Comic Sans MS" pitchFamily="84" charset="0"/>
              </a:rPr>
              <a:t>Fuel Assembly</a:t>
            </a:r>
            <a:endParaRPr lang="it-IT" sz="3500" baseline="0">
              <a:solidFill>
                <a:srgbClr val="000000"/>
              </a:solidFill>
            </a:endParaRPr>
          </a:p>
        </p:txBody>
      </p:sp>
      <p:sp>
        <p:nvSpPr>
          <p:cNvPr id="23558" name="Line 6"/>
          <p:cNvSpPr>
            <a:spLocks noChangeShapeType="1"/>
          </p:cNvSpPr>
          <p:nvPr/>
        </p:nvSpPr>
        <p:spPr bwMode="auto">
          <a:xfrm>
            <a:off x="2644429" y="1772816"/>
            <a:ext cx="0" cy="4608512"/>
          </a:xfrm>
          <a:prstGeom prst="line">
            <a:avLst/>
          </a:prstGeom>
          <a:noFill/>
          <a:ln w="9525">
            <a:solidFill>
              <a:schemeClr val="tx1"/>
            </a:solidFill>
            <a:round/>
            <a:headEnd type="triangle" w="med" len="med"/>
            <a:tailEnd type="triangle" w="med" len="med"/>
          </a:ln>
          <a:effectLst/>
        </p:spPr>
        <p:txBody>
          <a:bodyPr wrap="none" anchor="ctr"/>
          <a:lstStyle/>
          <a:p>
            <a:pPr algn="l"/>
            <a:endParaRPr lang="it-IT" sz="2400" baseline="0">
              <a:solidFill>
                <a:srgbClr val="000000"/>
              </a:solidFill>
            </a:endParaRPr>
          </a:p>
        </p:txBody>
      </p:sp>
      <p:sp>
        <p:nvSpPr>
          <p:cNvPr id="23559" name="Rectangle 7"/>
          <p:cNvSpPr>
            <a:spLocks noChangeArrowheads="1"/>
          </p:cNvSpPr>
          <p:nvPr/>
        </p:nvSpPr>
        <p:spPr bwMode="auto">
          <a:xfrm rot="16200000">
            <a:off x="987872" y="3269457"/>
            <a:ext cx="2627313" cy="355600"/>
          </a:xfrm>
          <a:prstGeom prst="rect">
            <a:avLst/>
          </a:prstGeom>
          <a:noFill/>
          <a:ln w="9525">
            <a:noFill/>
            <a:miter lim="800000"/>
            <a:headEnd/>
            <a:tailEnd/>
          </a:ln>
          <a:effectLst/>
        </p:spPr>
        <p:txBody>
          <a:bodyPr/>
          <a:lstStyle/>
          <a:p>
            <a:pPr marL="190500" indent="-190500" algn="l" eaLnBrk="1" hangingPunct="1">
              <a:lnSpc>
                <a:spcPct val="90000"/>
              </a:lnSpc>
              <a:spcBef>
                <a:spcPct val="20000"/>
              </a:spcBef>
            </a:pPr>
            <a:r>
              <a:rPr lang="it-IT" sz="2500" baseline="0">
                <a:solidFill>
                  <a:srgbClr val="000000"/>
                </a:solidFill>
              </a:rPr>
              <a:t>L</a:t>
            </a:r>
            <a:r>
              <a:rPr lang="it-IT" sz="2500" baseline="-25000">
                <a:solidFill>
                  <a:srgbClr val="000000"/>
                </a:solidFill>
              </a:rPr>
              <a:t>FA</a:t>
            </a:r>
            <a:r>
              <a:rPr lang="it-IT" sz="2500" baseline="0">
                <a:solidFill>
                  <a:srgbClr val="000000"/>
                </a:solidFill>
              </a:rPr>
              <a:t> </a:t>
            </a:r>
            <a:r>
              <a:rPr lang="it-IT" sz="2500" baseline="0">
                <a:solidFill>
                  <a:srgbClr val="000000"/>
                </a:solidFill>
                <a:latin typeface="ヒラギノ角ゴ Pro W3" pitchFamily="84" charset="-128"/>
                <a:sym typeface="Symbol" pitchFamily="84" charset="2"/>
              </a:rPr>
              <a:t></a:t>
            </a:r>
            <a:r>
              <a:rPr lang="it-IT" sz="2500" baseline="0">
                <a:solidFill>
                  <a:srgbClr val="000000"/>
                </a:solidFill>
              </a:rPr>
              <a:t> 9.7 cm</a:t>
            </a:r>
            <a:endParaRPr lang="it-IT" sz="3100" baseline="0">
              <a:solidFill>
                <a:srgbClr val="000000"/>
              </a:solidFill>
            </a:endParaRPr>
          </a:p>
        </p:txBody>
      </p:sp>
      <p:sp>
        <p:nvSpPr>
          <p:cNvPr id="23560" name="Rectangle 8"/>
          <p:cNvSpPr>
            <a:spLocks noChangeArrowheads="1"/>
          </p:cNvSpPr>
          <p:nvPr/>
        </p:nvSpPr>
        <p:spPr bwMode="auto">
          <a:xfrm rot="20400000">
            <a:off x="0" y="5426075"/>
            <a:ext cx="3006725" cy="895350"/>
          </a:xfrm>
          <a:prstGeom prst="rect">
            <a:avLst/>
          </a:prstGeom>
          <a:noFill/>
          <a:ln w="9525">
            <a:noFill/>
            <a:miter lim="800000"/>
            <a:headEnd/>
            <a:tailEnd/>
          </a:ln>
          <a:effectLst/>
        </p:spPr>
        <p:txBody>
          <a:bodyPr/>
          <a:lstStyle/>
          <a:p>
            <a:pPr marL="190500" indent="-190500" eaLnBrk="1" hangingPunct="1">
              <a:lnSpc>
                <a:spcPct val="90000"/>
              </a:lnSpc>
              <a:spcBef>
                <a:spcPct val="20000"/>
              </a:spcBef>
            </a:pPr>
            <a:r>
              <a:rPr lang="it-IT" sz="2300" b="1" baseline="0" dirty="0">
                <a:solidFill>
                  <a:srgbClr val="000000"/>
                </a:solidFill>
                <a:latin typeface="Apple Symbols" charset="2"/>
                <a:sym typeface="Symbol"/>
              </a:rPr>
              <a:t></a:t>
            </a:r>
            <a:r>
              <a:rPr lang="it-IT" sz="2300" b="1" baseline="0" dirty="0">
                <a:solidFill>
                  <a:srgbClr val="000000"/>
                </a:solidFill>
              </a:rPr>
              <a:t>30 kg UO</a:t>
            </a:r>
            <a:r>
              <a:rPr lang="it-IT" sz="2300" b="1" baseline="-25000" dirty="0">
                <a:solidFill>
                  <a:srgbClr val="000000"/>
                </a:solidFill>
              </a:rPr>
              <a:t>2</a:t>
            </a:r>
            <a:r>
              <a:rPr lang="it-IT" sz="2300" b="1" baseline="0" dirty="0">
                <a:solidFill>
                  <a:srgbClr val="000000"/>
                </a:solidFill>
              </a:rPr>
              <a:t>-enr./FA</a:t>
            </a:r>
          </a:p>
          <a:p>
            <a:pPr marL="190500" indent="-190500" eaLnBrk="1" hangingPunct="1">
              <a:lnSpc>
                <a:spcPct val="90000"/>
              </a:lnSpc>
              <a:spcBef>
                <a:spcPct val="20000"/>
              </a:spcBef>
            </a:pPr>
            <a:r>
              <a:rPr lang="it-IT" sz="2300" b="1" baseline="0" dirty="0">
                <a:solidFill>
                  <a:srgbClr val="000000"/>
                </a:solidFill>
                <a:latin typeface="Apple Symbols" charset="2"/>
                <a:sym typeface="Symbol"/>
              </a:rPr>
              <a:t></a:t>
            </a:r>
            <a:r>
              <a:rPr lang="it-IT" sz="2300" b="1" baseline="0" dirty="0">
                <a:solidFill>
                  <a:srgbClr val="000000"/>
                </a:solidFill>
              </a:rPr>
              <a:t>45 kg </a:t>
            </a:r>
            <a:r>
              <a:rPr lang="it-IT" sz="2300" b="1" baseline="0" dirty="0" err="1">
                <a:solidFill>
                  <a:srgbClr val="000000"/>
                </a:solidFill>
              </a:rPr>
              <a:t>Pb</a:t>
            </a:r>
            <a:r>
              <a:rPr lang="it-IT" sz="2300" b="1" baseline="0" dirty="0">
                <a:solidFill>
                  <a:srgbClr val="000000"/>
                </a:solidFill>
              </a:rPr>
              <a:t>/FA</a:t>
            </a:r>
            <a:endParaRPr lang="it-IT" sz="3100" b="1" baseline="0" dirty="0">
              <a:solidFill>
                <a:srgbClr val="000000"/>
              </a:solidFill>
            </a:endParaRPr>
          </a:p>
        </p:txBody>
      </p:sp>
      <p:sp>
        <p:nvSpPr>
          <p:cNvPr id="23561" name="Line 9"/>
          <p:cNvSpPr>
            <a:spLocks noChangeShapeType="1"/>
          </p:cNvSpPr>
          <p:nvPr/>
        </p:nvSpPr>
        <p:spPr bwMode="auto">
          <a:xfrm>
            <a:off x="7861300" y="1981200"/>
            <a:ext cx="360363" cy="0"/>
          </a:xfrm>
          <a:prstGeom prst="line">
            <a:avLst/>
          </a:prstGeom>
          <a:noFill/>
          <a:ln w="9525">
            <a:solidFill>
              <a:schemeClr val="tx1"/>
            </a:solidFill>
            <a:round/>
            <a:headEnd/>
            <a:tailEnd type="triangle" w="med" len="med"/>
          </a:ln>
        </p:spPr>
        <p:txBody>
          <a:bodyPr wrap="none" anchor="ctr"/>
          <a:lstStyle/>
          <a:p>
            <a:pPr algn="l"/>
            <a:endParaRPr lang="it-IT" sz="2400" baseline="0">
              <a:solidFill>
                <a:srgbClr val="000000"/>
              </a:solidFill>
            </a:endParaRPr>
          </a:p>
        </p:txBody>
      </p:sp>
      <p:sp>
        <p:nvSpPr>
          <p:cNvPr id="23562" name="Line 10"/>
          <p:cNvSpPr>
            <a:spLocks noChangeShapeType="1"/>
          </p:cNvSpPr>
          <p:nvPr/>
        </p:nvSpPr>
        <p:spPr bwMode="auto">
          <a:xfrm flipV="1">
            <a:off x="7861300" y="1600200"/>
            <a:ext cx="0" cy="381000"/>
          </a:xfrm>
          <a:prstGeom prst="line">
            <a:avLst/>
          </a:prstGeom>
          <a:noFill/>
          <a:ln w="9525">
            <a:solidFill>
              <a:schemeClr val="tx1"/>
            </a:solidFill>
            <a:round/>
            <a:headEnd/>
            <a:tailEnd type="triangle" w="med" len="med"/>
          </a:ln>
        </p:spPr>
        <p:txBody>
          <a:bodyPr wrap="none" anchor="ctr"/>
          <a:lstStyle/>
          <a:p>
            <a:pPr algn="l"/>
            <a:endParaRPr lang="it-IT" sz="2400" baseline="0">
              <a:solidFill>
                <a:srgbClr val="000000"/>
              </a:solidFill>
            </a:endParaRPr>
          </a:p>
        </p:txBody>
      </p:sp>
      <p:sp>
        <p:nvSpPr>
          <p:cNvPr id="23563" name="Text Box 11"/>
          <p:cNvSpPr txBox="1">
            <a:spLocks noChangeArrowheads="1"/>
          </p:cNvSpPr>
          <p:nvPr/>
        </p:nvSpPr>
        <p:spPr bwMode="auto">
          <a:xfrm>
            <a:off x="8089900" y="1905000"/>
            <a:ext cx="381000" cy="304800"/>
          </a:xfrm>
          <a:prstGeom prst="rect">
            <a:avLst/>
          </a:prstGeom>
          <a:noFill/>
          <a:ln w="9525">
            <a:noFill/>
            <a:miter lim="800000"/>
            <a:headEnd/>
            <a:tailEnd/>
          </a:ln>
        </p:spPr>
        <p:txBody>
          <a:bodyPr>
            <a:spAutoFit/>
          </a:bodyPr>
          <a:lstStyle/>
          <a:p>
            <a:pPr algn="l">
              <a:spcBef>
                <a:spcPct val="50000"/>
              </a:spcBef>
            </a:pPr>
            <a:r>
              <a:rPr lang="it-IT" sz="1400" baseline="0">
                <a:solidFill>
                  <a:srgbClr val="000000"/>
                </a:solidFill>
              </a:rPr>
              <a:t>x</a:t>
            </a:r>
            <a:endParaRPr lang="it-IT" sz="2400" baseline="0">
              <a:solidFill>
                <a:srgbClr val="000000"/>
              </a:solidFill>
            </a:endParaRPr>
          </a:p>
        </p:txBody>
      </p:sp>
      <p:sp>
        <p:nvSpPr>
          <p:cNvPr id="23564" name="Text Box 12"/>
          <p:cNvSpPr txBox="1">
            <a:spLocks noChangeArrowheads="1"/>
          </p:cNvSpPr>
          <p:nvPr/>
        </p:nvSpPr>
        <p:spPr bwMode="auto">
          <a:xfrm>
            <a:off x="7632700" y="1447800"/>
            <a:ext cx="381000" cy="304800"/>
          </a:xfrm>
          <a:prstGeom prst="rect">
            <a:avLst/>
          </a:prstGeom>
          <a:noFill/>
          <a:ln w="9525">
            <a:noFill/>
            <a:miter lim="800000"/>
            <a:headEnd/>
            <a:tailEnd/>
          </a:ln>
        </p:spPr>
        <p:txBody>
          <a:bodyPr>
            <a:spAutoFit/>
          </a:bodyPr>
          <a:lstStyle/>
          <a:p>
            <a:pPr algn="l">
              <a:spcBef>
                <a:spcPct val="50000"/>
              </a:spcBef>
            </a:pPr>
            <a:r>
              <a:rPr lang="it-IT" sz="1400" baseline="0">
                <a:solidFill>
                  <a:srgbClr val="000000"/>
                </a:solidFill>
              </a:rPr>
              <a:t>y</a:t>
            </a:r>
            <a:endParaRPr lang="it-IT" sz="2400" baseline="0">
              <a:solidFill>
                <a:srgbClr val="000000"/>
              </a:solidFill>
            </a:endParaRPr>
          </a:p>
        </p:txBody>
      </p:sp>
      <p:sp>
        <p:nvSpPr>
          <p:cNvPr id="23565" name="Text Box 13"/>
          <p:cNvSpPr txBox="1">
            <a:spLocks noChangeArrowheads="1"/>
          </p:cNvSpPr>
          <p:nvPr/>
        </p:nvSpPr>
        <p:spPr bwMode="auto">
          <a:xfrm>
            <a:off x="8013700" y="1524000"/>
            <a:ext cx="533400" cy="304800"/>
          </a:xfrm>
          <a:prstGeom prst="rect">
            <a:avLst/>
          </a:prstGeom>
          <a:noFill/>
          <a:ln w="9525">
            <a:noFill/>
            <a:miter lim="800000"/>
            <a:headEnd/>
            <a:tailEnd/>
          </a:ln>
        </p:spPr>
        <p:txBody>
          <a:bodyPr>
            <a:spAutoFit/>
          </a:bodyPr>
          <a:lstStyle/>
          <a:p>
            <a:pPr algn="l">
              <a:spcBef>
                <a:spcPct val="50000"/>
              </a:spcBef>
            </a:pPr>
            <a:r>
              <a:rPr lang="it-IT" sz="1400" baseline="0">
                <a:solidFill>
                  <a:srgbClr val="000000"/>
                </a:solidFill>
              </a:rPr>
              <a:t>z=0</a:t>
            </a:r>
            <a:endParaRPr lang="it-IT" sz="2400" baseline="0">
              <a:solidFill>
                <a:srgbClr val="000000"/>
              </a:solidFill>
            </a:endParaRPr>
          </a:p>
        </p:txBody>
      </p:sp>
      <p:sp>
        <p:nvSpPr>
          <p:cNvPr id="23566" name="Rectangle 14"/>
          <p:cNvSpPr>
            <a:spLocks noChangeArrowheads="1"/>
          </p:cNvSpPr>
          <p:nvPr/>
        </p:nvSpPr>
        <p:spPr bwMode="auto">
          <a:xfrm>
            <a:off x="0" y="2209800"/>
            <a:ext cx="2444750" cy="1600200"/>
          </a:xfrm>
          <a:prstGeom prst="rect">
            <a:avLst/>
          </a:prstGeom>
          <a:noFill/>
          <a:ln w="9525">
            <a:noFill/>
            <a:miter lim="800000"/>
            <a:headEnd/>
            <a:tailEnd/>
          </a:ln>
          <a:effectLst/>
        </p:spPr>
        <p:txBody>
          <a:bodyPr/>
          <a:lstStyle/>
          <a:p>
            <a:pPr marL="190500" indent="-190500" eaLnBrk="1" hangingPunct="1">
              <a:lnSpc>
                <a:spcPct val="90000"/>
              </a:lnSpc>
              <a:spcBef>
                <a:spcPct val="20000"/>
              </a:spcBef>
            </a:pPr>
            <a:r>
              <a:rPr lang="it-IT" sz="2500" baseline="0" dirty="0">
                <a:solidFill>
                  <a:srgbClr val="000000"/>
                </a:solidFill>
              </a:rPr>
              <a:t>(</a:t>
            </a:r>
            <a:r>
              <a:rPr lang="it-IT" sz="2500" baseline="0" dirty="0" err="1">
                <a:solidFill>
                  <a:srgbClr val="000000"/>
                </a:solidFill>
              </a:rPr>
              <a:t>h</a:t>
            </a:r>
            <a:r>
              <a:rPr lang="it-IT" sz="2500" baseline="-25000" dirty="0" err="1">
                <a:solidFill>
                  <a:srgbClr val="000000"/>
                </a:solidFill>
              </a:rPr>
              <a:t>active</a:t>
            </a:r>
            <a:r>
              <a:rPr lang="it-IT" sz="2500" baseline="0" dirty="0">
                <a:solidFill>
                  <a:srgbClr val="000000"/>
                </a:solidFill>
              </a:rPr>
              <a:t> </a:t>
            </a:r>
            <a:r>
              <a:rPr lang="it-IT" sz="2500" baseline="0" dirty="0">
                <a:solidFill>
                  <a:srgbClr val="000000"/>
                </a:solidFill>
                <a:latin typeface="ヒラギノ角ゴ Pro W3" pitchFamily="84" charset="-128"/>
                <a:sym typeface="Symbol" pitchFamily="84" charset="2"/>
              </a:rPr>
              <a:t>=</a:t>
            </a:r>
            <a:r>
              <a:rPr lang="it-IT" sz="2500" baseline="0" dirty="0">
                <a:solidFill>
                  <a:srgbClr val="000000"/>
                </a:solidFill>
              </a:rPr>
              <a:t> 90 cm)</a:t>
            </a:r>
          </a:p>
          <a:p>
            <a:pPr marL="190500" indent="-190500" eaLnBrk="1" hangingPunct="1">
              <a:lnSpc>
                <a:spcPct val="90000"/>
              </a:lnSpc>
              <a:spcBef>
                <a:spcPct val="20000"/>
              </a:spcBef>
            </a:pPr>
            <a:r>
              <a:rPr lang="it-IT" sz="2500" baseline="0" dirty="0" err="1">
                <a:solidFill>
                  <a:srgbClr val="000000"/>
                </a:solidFill>
              </a:rPr>
              <a:t>h</a:t>
            </a:r>
            <a:r>
              <a:rPr lang="it-IT" sz="2500" baseline="-25000" dirty="0" err="1">
                <a:solidFill>
                  <a:srgbClr val="000000"/>
                </a:solidFill>
              </a:rPr>
              <a:t>FA</a:t>
            </a:r>
            <a:r>
              <a:rPr lang="it-IT" sz="2500" baseline="0" dirty="0" err="1">
                <a:solidFill>
                  <a:srgbClr val="000000"/>
                </a:solidFill>
              </a:rPr>
              <a:t>=</a:t>
            </a:r>
            <a:r>
              <a:rPr lang="it-IT" sz="2500" baseline="0" dirty="0">
                <a:solidFill>
                  <a:srgbClr val="000000"/>
                </a:solidFill>
              </a:rPr>
              <a:t> 130 cm</a:t>
            </a:r>
            <a:endParaRPr lang="it-IT" sz="3100" baseline="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
          <p:cNvPicPr>
            <a:picLocks noChangeAspect="1" noChangeArrowheads="1"/>
          </p:cNvPicPr>
          <p:nvPr/>
        </p:nvPicPr>
        <p:blipFill>
          <a:blip r:embed="rId3" cstate="print"/>
          <a:srcRect/>
          <a:stretch>
            <a:fillRect/>
          </a:stretch>
        </p:blipFill>
        <p:spPr bwMode="auto">
          <a:xfrm>
            <a:off x="3244850" y="1333500"/>
            <a:ext cx="5443538" cy="5468938"/>
          </a:xfrm>
          <a:prstGeom prst="rect">
            <a:avLst/>
          </a:prstGeom>
          <a:noFill/>
        </p:spPr>
      </p:pic>
      <p:sp>
        <p:nvSpPr>
          <p:cNvPr id="37891" name="Line 3"/>
          <p:cNvSpPr>
            <a:spLocks noChangeShapeType="1"/>
          </p:cNvSpPr>
          <p:nvPr/>
        </p:nvSpPr>
        <p:spPr bwMode="auto">
          <a:xfrm>
            <a:off x="7861300" y="1981200"/>
            <a:ext cx="366713" cy="1588"/>
          </a:xfrm>
          <a:prstGeom prst="line">
            <a:avLst/>
          </a:prstGeom>
          <a:noFill/>
          <a:ln w="9525">
            <a:solidFill>
              <a:schemeClr val="tx1"/>
            </a:solidFill>
            <a:round/>
            <a:headEnd/>
            <a:tailEnd type="triangle" w="med" len="med"/>
          </a:ln>
        </p:spPr>
        <p:txBody>
          <a:bodyPr wrap="none" anchor="ctr"/>
          <a:lstStyle/>
          <a:p>
            <a:pPr algn="l"/>
            <a:endParaRPr lang="it-IT" sz="2400" baseline="0">
              <a:solidFill>
                <a:srgbClr val="000000"/>
              </a:solidFill>
            </a:endParaRPr>
          </a:p>
        </p:txBody>
      </p:sp>
      <p:sp>
        <p:nvSpPr>
          <p:cNvPr id="37892" name="Line 4"/>
          <p:cNvSpPr>
            <a:spLocks noChangeShapeType="1"/>
          </p:cNvSpPr>
          <p:nvPr/>
        </p:nvSpPr>
        <p:spPr bwMode="auto">
          <a:xfrm flipV="1">
            <a:off x="7861300" y="1600200"/>
            <a:ext cx="1588" cy="390525"/>
          </a:xfrm>
          <a:prstGeom prst="line">
            <a:avLst/>
          </a:prstGeom>
          <a:noFill/>
          <a:ln w="9525">
            <a:solidFill>
              <a:schemeClr val="tx1"/>
            </a:solidFill>
            <a:round/>
            <a:headEnd/>
            <a:tailEnd type="triangle" w="med" len="med"/>
          </a:ln>
        </p:spPr>
        <p:txBody>
          <a:bodyPr wrap="none" anchor="ctr"/>
          <a:lstStyle/>
          <a:p>
            <a:pPr algn="l"/>
            <a:endParaRPr lang="it-IT" sz="2400" baseline="0">
              <a:solidFill>
                <a:srgbClr val="000000"/>
              </a:solidFill>
            </a:endParaRPr>
          </a:p>
        </p:txBody>
      </p:sp>
      <p:sp>
        <p:nvSpPr>
          <p:cNvPr id="37893" name="Text Box 5"/>
          <p:cNvSpPr txBox="1">
            <a:spLocks noChangeArrowheads="1"/>
          </p:cNvSpPr>
          <p:nvPr/>
        </p:nvSpPr>
        <p:spPr bwMode="auto">
          <a:xfrm>
            <a:off x="8089900" y="1905000"/>
            <a:ext cx="387350" cy="304800"/>
          </a:xfrm>
          <a:prstGeom prst="rect">
            <a:avLst/>
          </a:prstGeom>
          <a:noFill/>
          <a:ln w="9525">
            <a:noFill/>
            <a:miter lim="800000"/>
            <a:headEnd/>
            <a:tailEnd/>
          </a:ln>
        </p:spPr>
        <p:txBody>
          <a:bodyPr>
            <a:spAutoFit/>
          </a:bodyPr>
          <a:lstStyle/>
          <a:p>
            <a:pPr algn="l">
              <a:spcBef>
                <a:spcPct val="50000"/>
              </a:spcBef>
            </a:pPr>
            <a:r>
              <a:rPr lang="it-IT" sz="1400" baseline="0">
                <a:solidFill>
                  <a:srgbClr val="000000"/>
                </a:solidFill>
              </a:rPr>
              <a:t>x</a:t>
            </a:r>
            <a:endParaRPr lang="it-IT" sz="2400" baseline="0">
              <a:solidFill>
                <a:srgbClr val="000000"/>
              </a:solidFill>
            </a:endParaRPr>
          </a:p>
        </p:txBody>
      </p:sp>
      <p:sp>
        <p:nvSpPr>
          <p:cNvPr id="37894" name="Text Box 6"/>
          <p:cNvSpPr txBox="1">
            <a:spLocks noChangeArrowheads="1"/>
          </p:cNvSpPr>
          <p:nvPr/>
        </p:nvSpPr>
        <p:spPr bwMode="auto">
          <a:xfrm>
            <a:off x="7632700" y="1447800"/>
            <a:ext cx="387350" cy="304800"/>
          </a:xfrm>
          <a:prstGeom prst="rect">
            <a:avLst/>
          </a:prstGeom>
          <a:noFill/>
          <a:ln w="9525">
            <a:noFill/>
            <a:miter lim="800000"/>
            <a:headEnd/>
            <a:tailEnd/>
          </a:ln>
        </p:spPr>
        <p:txBody>
          <a:bodyPr>
            <a:spAutoFit/>
          </a:bodyPr>
          <a:lstStyle/>
          <a:p>
            <a:pPr algn="l">
              <a:spcBef>
                <a:spcPct val="50000"/>
              </a:spcBef>
            </a:pPr>
            <a:r>
              <a:rPr lang="it-IT" sz="1400" baseline="0">
                <a:solidFill>
                  <a:srgbClr val="000000"/>
                </a:solidFill>
              </a:rPr>
              <a:t>y</a:t>
            </a:r>
            <a:endParaRPr lang="it-IT" sz="2400" baseline="0">
              <a:solidFill>
                <a:srgbClr val="000000"/>
              </a:solidFill>
            </a:endParaRPr>
          </a:p>
        </p:txBody>
      </p:sp>
      <p:sp>
        <p:nvSpPr>
          <p:cNvPr id="37895" name="Text Box 7"/>
          <p:cNvSpPr txBox="1">
            <a:spLocks noChangeArrowheads="1"/>
          </p:cNvSpPr>
          <p:nvPr/>
        </p:nvSpPr>
        <p:spPr bwMode="auto">
          <a:xfrm>
            <a:off x="8013700" y="1524000"/>
            <a:ext cx="542925" cy="304800"/>
          </a:xfrm>
          <a:prstGeom prst="rect">
            <a:avLst/>
          </a:prstGeom>
          <a:noFill/>
          <a:ln w="9525">
            <a:noFill/>
            <a:miter lim="800000"/>
            <a:headEnd/>
            <a:tailEnd/>
          </a:ln>
        </p:spPr>
        <p:txBody>
          <a:bodyPr>
            <a:spAutoFit/>
          </a:bodyPr>
          <a:lstStyle/>
          <a:p>
            <a:pPr algn="l">
              <a:spcBef>
                <a:spcPct val="50000"/>
              </a:spcBef>
            </a:pPr>
            <a:r>
              <a:rPr lang="it-IT" sz="1400" baseline="0">
                <a:solidFill>
                  <a:srgbClr val="000000"/>
                </a:solidFill>
              </a:rPr>
              <a:t>z=0</a:t>
            </a:r>
            <a:endParaRPr lang="it-IT" sz="2400" baseline="0">
              <a:solidFill>
                <a:srgbClr val="000000"/>
              </a:solidFill>
            </a:endParaRPr>
          </a:p>
        </p:txBody>
      </p:sp>
      <p:sp>
        <p:nvSpPr>
          <p:cNvPr id="37896" name="Rectangle 8"/>
          <p:cNvSpPr>
            <a:spLocks noChangeArrowheads="1"/>
          </p:cNvSpPr>
          <p:nvPr/>
        </p:nvSpPr>
        <p:spPr bwMode="auto">
          <a:xfrm>
            <a:off x="304800" y="1582738"/>
            <a:ext cx="2830513" cy="1338262"/>
          </a:xfrm>
          <a:prstGeom prst="rect">
            <a:avLst/>
          </a:prstGeom>
          <a:noFill/>
          <a:ln w="9525">
            <a:noFill/>
            <a:miter lim="800000"/>
            <a:headEnd/>
            <a:tailEnd/>
          </a:ln>
          <a:effectLst/>
        </p:spPr>
        <p:txBody>
          <a:bodyPr/>
          <a:lstStyle/>
          <a:p>
            <a:pPr marL="190500" indent="-190500" algn="l" eaLnBrk="1" hangingPunct="1">
              <a:lnSpc>
                <a:spcPct val="90000"/>
              </a:lnSpc>
              <a:spcBef>
                <a:spcPct val="20000"/>
              </a:spcBef>
            </a:pPr>
            <a:r>
              <a:rPr lang="it-IT" sz="2900" b="1" i="1" baseline="0" dirty="0" err="1">
                <a:solidFill>
                  <a:srgbClr val="0000FF"/>
                </a:solidFill>
              </a:rPr>
              <a:t>Requirement</a:t>
            </a:r>
            <a:r>
              <a:rPr lang="it-IT" sz="2900" b="1" i="1" baseline="0" dirty="0">
                <a:solidFill>
                  <a:srgbClr val="0000FF"/>
                </a:solidFill>
              </a:rPr>
              <a:t>:</a:t>
            </a:r>
          </a:p>
          <a:p>
            <a:pPr marL="666750" lvl="1" indent="-285750" algn="l" eaLnBrk="1" hangingPunct="1">
              <a:lnSpc>
                <a:spcPct val="90000"/>
              </a:lnSpc>
              <a:spcBef>
                <a:spcPct val="20000"/>
              </a:spcBef>
              <a:buFontTx/>
              <a:buChar char="–"/>
            </a:pPr>
            <a:r>
              <a:rPr lang="it-IT" sz="2900" b="1" i="1" baseline="0" dirty="0" err="1">
                <a:solidFill>
                  <a:srgbClr val="0000FF"/>
                </a:solidFill>
              </a:rPr>
              <a:t>k</a:t>
            </a:r>
            <a:r>
              <a:rPr lang="it-IT" sz="2900" b="1" i="1" baseline="-25000" dirty="0" err="1">
                <a:solidFill>
                  <a:srgbClr val="0000FF"/>
                </a:solidFill>
              </a:rPr>
              <a:t>eff</a:t>
            </a:r>
            <a:r>
              <a:rPr lang="it-IT" sz="2900" b="1" i="1" baseline="0" dirty="0">
                <a:solidFill>
                  <a:srgbClr val="0000FF"/>
                </a:solidFill>
              </a:rPr>
              <a:t> </a:t>
            </a:r>
            <a:r>
              <a:rPr lang="it-IT" sz="2900" b="1" i="1" baseline="0" dirty="0">
                <a:solidFill>
                  <a:srgbClr val="0000FF"/>
                </a:solidFill>
                <a:latin typeface="ヒラギノ角ゴ Pro W3" pitchFamily="84" charset="-128"/>
              </a:rPr>
              <a:t>∼</a:t>
            </a:r>
            <a:r>
              <a:rPr lang="it-IT" sz="2900" b="1" i="1" baseline="0" dirty="0">
                <a:solidFill>
                  <a:srgbClr val="0000FF"/>
                </a:solidFill>
              </a:rPr>
              <a:t> 0.95</a:t>
            </a:r>
            <a:endParaRPr lang="it-IT" sz="3500" b="1" i="1" baseline="0" dirty="0">
              <a:solidFill>
                <a:srgbClr val="000000"/>
              </a:solidFill>
            </a:endParaRPr>
          </a:p>
        </p:txBody>
      </p:sp>
      <p:sp>
        <p:nvSpPr>
          <p:cNvPr id="37897" name="Rectangle 9"/>
          <p:cNvSpPr>
            <a:spLocks noChangeArrowheads="1"/>
          </p:cNvSpPr>
          <p:nvPr/>
        </p:nvSpPr>
        <p:spPr bwMode="auto">
          <a:xfrm>
            <a:off x="251520" y="0"/>
            <a:ext cx="8610600" cy="685800"/>
          </a:xfrm>
          <a:prstGeom prst="rect">
            <a:avLst/>
          </a:prstGeom>
          <a:noFill/>
          <a:ln w="9525">
            <a:noFill/>
            <a:miter lim="800000"/>
            <a:headEnd/>
            <a:tailEnd/>
          </a:ln>
          <a:effectLst/>
        </p:spPr>
        <p:txBody>
          <a:bodyPr anchor="b"/>
          <a:lstStyle/>
          <a:p>
            <a:pPr defTabSz="681038" eaLnBrk="1" hangingPunct="1"/>
            <a:r>
              <a:rPr lang="en-US" sz="3200" baseline="0" dirty="0">
                <a:solidFill>
                  <a:srgbClr val="3333FF"/>
                </a:solidFill>
                <a:latin typeface="Comic Sans MS" pitchFamily="84" charset="0"/>
              </a:rPr>
              <a:t>The subcritical core</a:t>
            </a:r>
          </a:p>
        </p:txBody>
      </p:sp>
      <p:sp>
        <p:nvSpPr>
          <p:cNvPr id="37898" name="Rectangle 10"/>
          <p:cNvSpPr>
            <a:spLocks noChangeArrowheads="1"/>
          </p:cNvSpPr>
          <p:nvPr/>
        </p:nvSpPr>
        <p:spPr bwMode="auto">
          <a:xfrm rot="20400000">
            <a:off x="33338" y="4310063"/>
            <a:ext cx="3016250" cy="1103312"/>
          </a:xfrm>
          <a:prstGeom prst="rect">
            <a:avLst/>
          </a:prstGeom>
          <a:noFill/>
          <a:ln w="9525">
            <a:noFill/>
            <a:miter lim="800000"/>
            <a:headEnd/>
            <a:tailEnd/>
          </a:ln>
          <a:effectLst/>
        </p:spPr>
        <p:txBody>
          <a:bodyPr/>
          <a:lstStyle/>
          <a:p>
            <a:pPr marL="190500" indent="-190500" eaLnBrk="1" hangingPunct="1">
              <a:lnSpc>
                <a:spcPct val="90000"/>
              </a:lnSpc>
              <a:spcBef>
                <a:spcPct val="20000"/>
              </a:spcBef>
            </a:pPr>
            <a:r>
              <a:rPr lang="it-IT" sz="2600" b="1" baseline="0" dirty="0" err="1">
                <a:solidFill>
                  <a:srgbClr val="000000"/>
                </a:solidFill>
              </a:rPr>
              <a:t>How</a:t>
            </a:r>
            <a:r>
              <a:rPr lang="it-IT" sz="2600" b="1" baseline="0" dirty="0">
                <a:solidFill>
                  <a:srgbClr val="000000"/>
                </a:solidFill>
              </a:rPr>
              <a:t> </a:t>
            </a:r>
            <a:r>
              <a:rPr lang="it-IT" sz="2600" b="1" baseline="0" dirty="0" err="1">
                <a:solidFill>
                  <a:srgbClr val="000000"/>
                </a:solidFill>
              </a:rPr>
              <a:t>many</a:t>
            </a:r>
            <a:r>
              <a:rPr lang="it-IT" sz="2600" b="1" baseline="0" dirty="0">
                <a:solidFill>
                  <a:srgbClr val="000000"/>
                </a:solidFill>
              </a:rPr>
              <a:t> </a:t>
            </a:r>
            <a:r>
              <a:rPr lang="it-IT" sz="2600" b="1" baseline="0" dirty="0" err="1">
                <a:solidFill>
                  <a:srgbClr val="000000"/>
                </a:solidFill>
              </a:rPr>
              <a:t>FAs</a:t>
            </a:r>
            <a:r>
              <a:rPr lang="it-IT" sz="2600" b="1" baseline="0" dirty="0">
                <a:solidFill>
                  <a:srgbClr val="000000"/>
                </a:solidFill>
              </a:rPr>
              <a:t>?</a:t>
            </a:r>
          </a:p>
          <a:p>
            <a:pPr marL="190500" indent="-190500" eaLnBrk="1" hangingPunct="1">
              <a:lnSpc>
                <a:spcPct val="90000"/>
              </a:lnSpc>
              <a:spcBef>
                <a:spcPct val="20000"/>
              </a:spcBef>
            </a:pPr>
            <a:r>
              <a:rPr lang="it-IT" sz="2600" b="1" baseline="0" dirty="0" err="1">
                <a:solidFill>
                  <a:srgbClr val="000000"/>
                </a:solidFill>
              </a:rPr>
              <a:t>What</a:t>
            </a:r>
            <a:r>
              <a:rPr lang="it-IT" sz="2600" b="1" baseline="0" dirty="0">
                <a:solidFill>
                  <a:srgbClr val="000000"/>
                </a:solidFill>
              </a:rPr>
              <a:t> </a:t>
            </a:r>
            <a:r>
              <a:rPr lang="it-IT" sz="2600" b="1" baseline="0" dirty="0" err="1">
                <a:solidFill>
                  <a:srgbClr val="000000"/>
                </a:solidFill>
              </a:rPr>
              <a:t>reflector</a:t>
            </a:r>
            <a:r>
              <a:rPr lang="it-IT" sz="2600" b="1" baseline="0" dirty="0">
                <a:solidFill>
                  <a:srgbClr val="000000"/>
                </a:solidFill>
              </a:rPr>
              <a:t> </a:t>
            </a:r>
            <a:r>
              <a:rPr lang="it-IT" sz="2600" b="1" baseline="0" dirty="0" err="1">
                <a:solidFill>
                  <a:srgbClr val="000000"/>
                </a:solidFill>
              </a:rPr>
              <a:t>size</a:t>
            </a:r>
            <a:r>
              <a:rPr lang="it-IT" sz="2600" b="1" baseline="0" dirty="0">
                <a:solidFill>
                  <a:srgbClr val="000000"/>
                </a:solidFill>
              </a:rPr>
              <a:t> and </a:t>
            </a:r>
            <a:r>
              <a:rPr lang="it-IT" sz="2600" b="1" baseline="0" dirty="0" err="1">
                <a:solidFill>
                  <a:srgbClr val="000000"/>
                </a:solidFill>
              </a:rPr>
              <a:t>r</a:t>
            </a:r>
            <a:r>
              <a:rPr lang="it-IT" sz="2600" b="1" baseline="-25000" dirty="0" err="1">
                <a:solidFill>
                  <a:srgbClr val="000000"/>
                </a:solidFill>
              </a:rPr>
              <a:t>tot</a:t>
            </a:r>
            <a:r>
              <a:rPr lang="it-IT" sz="2600" b="1" baseline="0" dirty="0">
                <a:solidFill>
                  <a:srgbClr val="000000"/>
                </a:solidFill>
              </a:rPr>
              <a:t>?</a:t>
            </a:r>
          </a:p>
        </p:txBody>
      </p:sp>
      <p:sp>
        <p:nvSpPr>
          <p:cNvPr id="37899" name="Line 11"/>
          <p:cNvSpPr>
            <a:spLocks noChangeShapeType="1"/>
          </p:cNvSpPr>
          <p:nvPr/>
        </p:nvSpPr>
        <p:spPr bwMode="auto">
          <a:xfrm flipH="1" flipV="1">
            <a:off x="8394700" y="4622800"/>
            <a:ext cx="258763" cy="481013"/>
          </a:xfrm>
          <a:prstGeom prst="line">
            <a:avLst/>
          </a:prstGeom>
          <a:noFill/>
          <a:ln w="38100">
            <a:solidFill>
              <a:srgbClr val="FF0000"/>
            </a:solidFill>
            <a:round/>
            <a:headEnd/>
            <a:tailEnd type="triangle" w="med" len="med"/>
          </a:ln>
          <a:effectLst/>
        </p:spPr>
        <p:txBody>
          <a:bodyPr wrap="none" anchor="ctr"/>
          <a:lstStyle/>
          <a:p>
            <a:pPr algn="l"/>
            <a:endParaRPr lang="it-IT" sz="2400" baseline="0">
              <a:solidFill>
                <a:srgbClr val="000000"/>
              </a:solidFill>
            </a:endParaRPr>
          </a:p>
        </p:txBody>
      </p:sp>
      <p:sp>
        <p:nvSpPr>
          <p:cNvPr id="37900" name="Text Box 12"/>
          <p:cNvSpPr txBox="1">
            <a:spLocks noChangeArrowheads="1"/>
          </p:cNvSpPr>
          <p:nvPr/>
        </p:nvSpPr>
        <p:spPr bwMode="auto">
          <a:xfrm>
            <a:off x="8153400" y="5041900"/>
            <a:ext cx="1189038" cy="396875"/>
          </a:xfrm>
          <a:prstGeom prst="rect">
            <a:avLst/>
          </a:prstGeom>
          <a:noFill/>
          <a:ln w="9525">
            <a:noFill/>
            <a:miter lim="800000"/>
            <a:headEnd/>
            <a:tailEnd/>
          </a:ln>
          <a:effectLst/>
        </p:spPr>
        <p:txBody>
          <a:bodyPr>
            <a:spAutoFit/>
          </a:bodyPr>
          <a:lstStyle/>
          <a:p>
            <a:pPr>
              <a:spcBef>
                <a:spcPct val="50000"/>
              </a:spcBef>
            </a:pPr>
            <a:r>
              <a:rPr lang="it-IT" sz="2000" i="1" baseline="0">
                <a:solidFill>
                  <a:srgbClr val="000000"/>
                </a:solidFill>
              </a:rPr>
              <a:t>vessel</a:t>
            </a:r>
          </a:p>
        </p:txBody>
      </p:sp>
      <p:sp>
        <p:nvSpPr>
          <p:cNvPr id="37901" name="Line 13"/>
          <p:cNvSpPr>
            <a:spLocks noChangeShapeType="1"/>
          </p:cNvSpPr>
          <p:nvPr/>
        </p:nvSpPr>
        <p:spPr bwMode="auto">
          <a:xfrm flipH="1" flipV="1">
            <a:off x="7708900" y="4711700"/>
            <a:ext cx="646113" cy="831850"/>
          </a:xfrm>
          <a:prstGeom prst="line">
            <a:avLst/>
          </a:prstGeom>
          <a:noFill/>
          <a:ln w="38100">
            <a:solidFill>
              <a:srgbClr val="FF0000"/>
            </a:solidFill>
            <a:round/>
            <a:headEnd/>
            <a:tailEnd type="triangle" w="med" len="med"/>
          </a:ln>
          <a:effectLst/>
        </p:spPr>
        <p:txBody>
          <a:bodyPr wrap="none" anchor="ctr"/>
          <a:lstStyle/>
          <a:p>
            <a:pPr algn="l"/>
            <a:endParaRPr lang="it-IT" sz="2400" baseline="0">
              <a:solidFill>
                <a:srgbClr val="000000"/>
              </a:solidFill>
            </a:endParaRPr>
          </a:p>
        </p:txBody>
      </p:sp>
      <p:sp>
        <p:nvSpPr>
          <p:cNvPr id="37902" name="Text Box 14"/>
          <p:cNvSpPr txBox="1">
            <a:spLocks noChangeArrowheads="1"/>
          </p:cNvSpPr>
          <p:nvPr/>
        </p:nvSpPr>
        <p:spPr bwMode="auto">
          <a:xfrm>
            <a:off x="7975600" y="5511800"/>
            <a:ext cx="1189038" cy="396875"/>
          </a:xfrm>
          <a:prstGeom prst="rect">
            <a:avLst/>
          </a:prstGeom>
          <a:noFill/>
          <a:ln w="9525">
            <a:noFill/>
            <a:miter lim="800000"/>
            <a:headEnd/>
            <a:tailEnd/>
          </a:ln>
          <a:effectLst/>
        </p:spPr>
        <p:txBody>
          <a:bodyPr>
            <a:spAutoFit/>
          </a:bodyPr>
          <a:lstStyle/>
          <a:p>
            <a:pPr>
              <a:spcBef>
                <a:spcPct val="50000"/>
              </a:spcBef>
            </a:pPr>
            <a:r>
              <a:rPr lang="it-IT" sz="2000" i="1" baseline="0" dirty="0" err="1">
                <a:solidFill>
                  <a:srgbClr val="000000"/>
                </a:solidFill>
              </a:rPr>
              <a:t>reflector</a:t>
            </a:r>
            <a:endParaRPr lang="it-IT" sz="2000" i="1" baseline="0" dirty="0">
              <a:solidFill>
                <a:srgbClr val="000000"/>
              </a:solidFill>
            </a:endParaRPr>
          </a:p>
        </p:txBody>
      </p:sp>
      <p:sp>
        <p:nvSpPr>
          <p:cNvPr id="37903" name="Line 15"/>
          <p:cNvSpPr>
            <a:spLocks noChangeShapeType="1"/>
          </p:cNvSpPr>
          <p:nvPr/>
        </p:nvSpPr>
        <p:spPr bwMode="auto">
          <a:xfrm flipH="1" flipV="1">
            <a:off x="6781800" y="4483100"/>
            <a:ext cx="1201738" cy="1481138"/>
          </a:xfrm>
          <a:prstGeom prst="line">
            <a:avLst/>
          </a:prstGeom>
          <a:noFill/>
          <a:ln w="38100">
            <a:solidFill>
              <a:srgbClr val="FF0000"/>
            </a:solidFill>
            <a:round/>
            <a:headEnd/>
            <a:tailEnd type="triangle" w="med" len="med"/>
          </a:ln>
          <a:effectLst/>
        </p:spPr>
        <p:txBody>
          <a:bodyPr wrap="none" anchor="ctr"/>
          <a:lstStyle/>
          <a:p>
            <a:pPr algn="l"/>
            <a:endParaRPr lang="it-IT" sz="2400" baseline="0">
              <a:solidFill>
                <a:srgbClr val="000000"/>
              </a:solidFill>
            </a:endParaRPr>
          </a:p>
        </p:txBody>
      </p:sp>
      <p:sp>
        <p:nvSpPr>
          <p:cNvPr id="37904" name="Text Box 16"/>
          <p:cNvSpPr txBox="1">
            <a:spLocks noChangeArrowheads="1"/>
          </p:cNvSpPr>
          <p:nvPr/>
        </p:nvSpPr>
        <p:spPr bwMode="auto">
          <a:xfrm>
            <a:off x="7416800" y="5969000"/>
            <a:ext cx="1189038" cy="396875"/>
          </a:xfrm>
          <a:prstGeom prst="rect">
            <a:avLst/>
          </a:prstGeom>
          <a:noFill/>
          <a:ln w="9525">
            <a:noFill/>
            <a:miter lim="800000"/>
            <a:headEnd/>
            <a:tailEnd/>
          </a:ln>
          <a:effectLst/>
        </p:spPr>
        <p:txBody>
          <a:bodyPr>
            <a:spAutoFit/>
          </a:bodyPr>
          <a:lstStyle/>
          <a:p>
            <a:pPr>
              <a:spcBef>
                <a:spcPct val="50000"/>
              </a:spcBef>
            </a:pPr>
            <a:r>
              <a:rPr lang="it-IT" sz="2000" i="1" baseline="0">
                <a:solidFill>
                  <a:srgbClr val="000000"/>
                </a:solidFill>
              </a:rPr>
              <a:t>FAs</a:t>
            </a:r>
          </a:p>
        </p:txBody>
      </p:sp>
      <p:sp>
        <p:nvSpPr>
          <p:cNvPr id="37905" name="Line 17"/>
          <p:cNvSpPr>
            <a:spLocks noChangeShapeType="1"/>
          </p:cNvSpPr>
          <p:nvPr/>
        </p:nvSpPr>
        <p:spPr bwMode="auto">
          <a:xfrm flipH="1" flipV="1">
            <a:off x="5892800" y="4064000"/>
            <a:ext cx="1473200" cy="2443163"/>
          </a:xfrm>
          <a:prstGeom prst="line">
            <a:avLst/>
          </a:prstGeom>
          <a:noFill/>
          <a:ln w="38100">
            <a:solidFill>
              <a:srgbClr val="FF0000"/>
            </a:solidFill>
            <a:round/>
            <a:headEnd/>
            <a:tailEnd type="triangle" w="med" len="med"/>
          </a:ln>
          <a:effectLst/>
        </p:spPr>
        <p:txBody>
          <a:bodyPr wrap="none" anchor="ctr"/>
          <a:lstStyle/>
          <a:p>
            <a:pPr algn="l"/>
            <a:endParaRPr lang="it-IT" sz="2400" baseline="0">
              <a:solidFill>
                <a:srgbClr val="000000"/>
              </a:solidFill>
            </a:endParaRPr>
          </a:p>
        </p:txBody>
      </p:sp>
      <p:sp>
        <p:nvSpPr>
          <p:cNvPr id="37906" name="Text Box 18"/>
          <p:cNvSpPr txBox="1">
            <a:spLocks noChangeArrowheads="1"/>
          </p:cNvSpPr>
          <p:nvPr/>
        </p:nvSpPr>
        <p:spPr bwMode="auto">
          <a:xfrm>
            <a:off x="6896100" y="6461125"/>
            <a:ext cx="2287588" cy="396875"/>
          </a:xfrm>
          <a:prstGeom prst="rect">
            <a:avLst/>
          </a:prstGeom>
          <a:noFill/>
          <a:ln w="9525">
            <a:noFill/>
            <a:miter lim="800000"/>
            <a:headEnd/>
            <a:tailEnd/>
          </a:ln>
          <a:effectLst/>
        </p:spPr>
        <p:txBody>
          <a:bodyPr>
            <a:spAutoFit/>
          </a:bodyPr>
          <a:lstStyle/>
          <a:p>
            <a:pPr>
              <a:spcBef>
                <a:spcPct val="50000"/>
              </a:spcBef>
            </a:pPr>
            <a:r>
              <a:rPr lang="it-IT" sz="2000" i="1" baseline="0">
                <a:solidFill>
                  <a:srgbClr val="000000"/>
                </a:solidFill>
              </a:rPr>
              <a:t>Beamline &amp; target</a:t>
            </a:r>
          </a:p>
        </p:txBody>
      </p:sp>
      <p:sp>
        <p:nvSpPr>
          <p:cNvPr id="37908" name="Line 20"/>
          <p:cNvSpPr>
            <a:spLocks noChangeShapeType="1"/>
          </p:cNvSpPr>
          <p:nvPr/>
        </p:nvSpPr>
        <p:spPr bwMode="auto">
          <a:xfrm flipH="1" flipV="1">
            <a:off x="3721100" y="2717800"/>
            <a:ext cx="2209800" cy="1312863"/>
          </a:xfrm>
          <a:prstGeom prst="line">
            <a:avLst/>
          </a:prstGeom>
          <a:noFill/>
          <a:ln w="38100">
            <a:solidFill>
              <a:schemeClr val="tx1"/>
            </a:solidFill>
            <a:round/>
            <a:headEnd/>
            <a:tailEnd/>
          </a:ln>
          <a:effectLst/>
        </p:spPr>
        <p:txBody>
          <a:bodyPr wrap="none" anchor="ctr"/>
          <a:lstStyle/>
          <a:p>
            <a:pPr algn="l"/>
            <a:endParaRPr lang="it-IT" sz="2400" baseline="0">
              <a:solidFill>
                <a:srgbClr val="000000"/>
              </a:solidFill>
            </a:endParaRPr>
          </a:p>
        </p:txBody>
      </p:sp>
      <p:sp>
        <p:nvSpPr>
          <p:cNvPr id="37909" name="Text Box 21"/>
          <p:cNvSpPr txBox="1">
            <a:spLocks noChangeArrowheads="1"/>
          </p:cNvSpPr>
          <p:nvPr/>
        </p:nvSpPr>
        <p:spPr bwMode="auto">
          <a:xfrm>
            <a:off x="3957638" y="2514600"/>
            <a:ext cx="1046162" cy="488950"/>
          </a:xfrm>
          <a:prstGeom prst="rect">
            <a:avLst/>
          </a:prstGeom>
          <a:noFill/>
          <a:ln w="9525">
            <a:noFill/>
            <a:miter lim="800000"/>
            <a:headEnd/>
            <a:tailEnd/>
          </a:ln>
          <a:effectLst/>
        </p:spPr>
        <p:txBody>
          <a:bodyPr>
            <a:spAutoFit/>
          </a:bodyPr>
          <a:lstStyle/>
          <a:p>
            <a:pPr algn="l">
              <a:spcBef>
                <a:spcPct val="50000"/>
              </a:spcBef>
            </a:pPr>
            <a:r>
              <a:rPr lang="it-IT" sz="2600" b="1" baseline="0">
                <a:solidFill>
                  <a:srgbClr val="000000"/>
                </a:solidFill>
              </a:rPr>
              <a:t>r</a:t>
            </a:r>
            <a:r>
              <a:rPr lang="it-IT" sz="2600" b="1" baseline="-25000">
                <a:solidFill>
                  <a:srgbClr val="000000"/>
                </a:solidFill>
              </a:rPr>
              <a:t>tot</a:t>
            </a:r>
            <a:endParaRPr lang="it-IT" sz="2600" b="1" baseline="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79388" y="150813"/>
            <a:ext cx="7821612" cy="511175"/>
          </a:xfrm>
          <a:prstGeom prst="rect">
            <a:avLst/>
          </a:prstGeom>
          <a:noFill/>
          <a:ln w="9525">
            <a:noFill/>
            <a:miter lim="800000"/>
            <a:headEnd/>
            <a:tailEnd/>
          </a:ln>
          <a:effectLst/>
        </p:spPr>
        <p:txBody>
          <a:bodyPr anchor="b"/>
          <a:lstStyle/>
          <a:p>
            <a:pPr defTabSz="681038" eaLnBrk="1" hangingPunct="1"/>
            <a:r>
              <a:rPr lang="en-US" sz="3400" baseline="0" dirty="0">
                <a:solidFill>
                  <a:srgbClr val="3333FF"/>
                </a:solidFill>
                <a:latin typeface="Comic Sans MS" pitchFamily="84" charset="0"/>
              </a:rPr>
              <a:t>Core design (Full load)</a:t>
            </a:r>
          </a:p>
        </p:txBody>
      </p:sp>
      <p:pic>
        <p:nvPicPr>
          <p:cNvPr id="41988" name="Picture 4" descr="3"/>
          <p:cNvPicPr>
            <a:picLocks noChangeAspect="1" noChangeArrowheads="1"/>
          </p:cNvPicPr>
          <p:nvPr/>
        </p:nvPicPr>
        <p:blipFill>
          <a:blip r:embed="rId3" cstate="print"/>
          <a:srcRect/>
          <a:stretch>
            <a:fillRect/>
          </a:stretch>
        </p:blipFill>
        <p:spPr bwMode="auto">
          <a:xfrm>
            <a:off x="242266" y="893317"/>
            <a:ext cx="8589108" cy="5968212"/>
          </a:xfrm>
          <a:prstGeom prst="rect">
            <a:avLst/>
          </a:prstGeom>
          <a:noFill/>
        </p:spPr>
      </p:pic>
      <p:sp>
        <p:nvSpPr>
          <p:cNvPr id="41989" name="Line 5"/>
          <p:cNvSpPr>
            <a:spLocks noChangeShapeType="1"/>
          </p:cNvSpPr>
          <p:nvPr/>
        </p:nvSpPr>
        <p:spPr bwMode="auto">
          <a:xfrm flipH="1">
            <a:off x="4779108" y="3058177"/>
            <a:ext cx="419100" cy="419100"/>
          </a:xfrm>
          <a:prstGeom prst="line">
            <a:avLst/>
          </a:prstGeom>
          <a:noFill/>
          <a:ln w="38100">
            <a:solidFill>
              <a:srgbClr val="0000FF"/>
            </a:solidFill>
            <a:round/>
            <a:headEnd/>
            <a:tailEnd type="triangle" w="med" len="med"/>
          </a:ln>
          <a:effectLst/>
        </p:spPr>
        <p:txBody>
          <a:bodyPr wrap="none" anchor="ctr"/>
          <a:lstStyle/>
          <a:p>
            <a:pPr algn="l"/>
            <a:endParaRPr lang="it-IT" sz="2400" baseline="0">
              <a:solidFill>
                <a:srgbClr val="000000"/>
              </a:solidFill>
            </a:endParaRPr>
          </a:p>
        </p:txBody>
      </p:sp>
      <p:sp>
        <p:nvSpPr>
          <p:cNvPr id="41990" name="Line 6"/>
          <p:cNvSpPr>
            <a:spLocks noChangeShapeType="1"/>
          </p:cNvSpPr>
          <p:nvPr/>
        </p:nvSpPr>
        <p:spPr bwMode="auto">
          <a:xfrm flipH="1">
            <a:off x="7298881" y="4086145"/>
            <a:ext cx="977900" cy="12700"/>
          </a:xfrm>
          <a:prstGeom prst="line">
            <a:avLst/>
          </a:prstGeom>
          <a:noFill/>
          <a:ln w="38100">
            <a:solidFill>
              <a:srgbClr val="0000FF"/>
            </a:solidFill>
            <a:round/>
            <a:headEnd/>
            <a:tailEnd type="triangle" w="med" len="med"/>
          </a:ln>
          <a:effectLst/>
        </p:spPr>
        <p:txBody>
          <a:bodyPr wrap="none" anchor="ctr"/>
          <a:lstStyle/>
          <a:p>
            <a:pPr algn="l"/>
            <a:endParaRPr lang="it-IT" sz="2400" baseline="0">
              <a:solidFill>
                <a:srgbClr val="000000"/>
              </a:solidFill>
            </a:endParaRPr>
          </a:p>
        </p:txBody>
      </p:sp>
      <p:sp>
        <p:nvSpPr>
          <p:cNvPr id="41991" name="Line 7"/>
          <p:cNvSpPr>
            <a:spLocks noChangeShapeType="1"/>
          </p:cNvSpPr>
          <p:nvPr/>
        </p:nvSpPr>
        <p:spPr bwMode="auto">
          <a:xfrm flipH="1" flipV="1">
            <a:off x="4659313" y="5666208"/>
            <a:ext cx="0" cy="368300"/>
          </a:xfrm>
          <a:prstGeom prst="line">
            <a:avLst/>
          </a:prstGeom>
          <a:noFill/>
          <a:ln w="38100">
            <a:solidFill>
              <a:srgbClr val="0000FF"/>
            </a:solidFill>
            <a:round/>
            <a:headEnd/>
            <a:tailEnd type="triangle" w="med" len="med"/>
          </a:ln>
          <a:effectLst/>
        </p:spPr>
        <p:txBody>
          <a:bodyPr wrap="none" anchor="ctr"/>
          <a:lstStyle/>
          <a:p>
            <a:pPr algn="l"/>
            <a:endParaRPr lang="it-IT" sz="2400" baseline="0">
              <a:solidFill>
                <a:srgbClr val="000000"/>
              </a:solidFill>
            </a:endParaRPr>
          </a:p>
        </p:txBody>
      </p:sp>
      <p:sp>
        <p:nvSpPr>
          <p:cNvPr id="41992" name="Text Box 8"/>
          <p:cNvSpPr txBox="1">
            <a:spLocks noChangeArrowheads="1"/>
          </p:cNvSpPr>
          <p:nvPr/>
        </p:nvSpPr>
        <p:spPr bwMode="auto">
          <a:xfrm>
            <a:off x="5003800" y="702816"/>
            <a:ext cx="4140200" cy="396875"/>
          </a:xfrm>
          <a:prstGeom prst="rect">
            <a:avLst/>
          </a:prstGeom>
          <a:noFill/>
          <a:ln w="9525">
            <a:noFill/>
            <a:miter lim="800000"/>
            <a:headEnd/>
            <a:tailEnd/>
          </a:ln>
          <a:effectLst/>
        </p:spPr>
        <p:txBody>
          <a:bodyPr>
            <a:spAutoFit/>
          </a:bodyPr>
          <a:lstStyle/>
          <a:p>
            <a:pPr algn="l">
              <a:spcBef>
                <a:spcPct val="50000"/>
              </a:spcBef>
            </a:pPr>
            <a:r>
              <a:rPr lang="it-IT" sz="2000" baseline="0">
                <a:solidFill>
                  <a:srgbClr val="000000"/>
                </a:solidFill>
              </a:rPr>
              <a:t>MCNPX 2.6.0, kcode, ENDF/B.-VII</a:t>
            </a:r>
          </a:p>
        </p:txBody>
      </p:sp>
      <p:sp>
        <p:nvSpPr>
          <p:cNvPr id="9" name="CasellaDiTesto 8"/>
          <p:cNvSpPr txBox="1"/>
          <p:nvPr/>
        </p:nvSpPr>
        <p:spPr>
          <a:xfrm>
            <a:off x="5538268" y="3896468"/>
            <a:ext cx="1770036" cy="338554"/>
          </a:xfrm>
          <a:prstGeom prst="rect">
            <a:avLst/>
          </a:prstGeom>
          <a:solidFill>
            <a:schemeClr val="bg1"/>
          </a:solidFill>
        </p:spPr>
        <p:txBody>
          <a:bodyPr wrap="none" rtlCol="0">
            <a:spAutoFit/>
          </a:bodyPr>
          <a:lstStyle/>
          <a:p>
            <a:pPr algn="l"/>
            <a:r>
              <a:rPr lang="en-US" sz="1600" b="1" baseline="0" dirty="0">
                <a:solidFill>
                  <a:srgbClr val="000000"/>
                </a:solidFill>
              </a:rPr>
              <a:t>Fuel assemblies</a:t>
            </a:r>
            <a:endParaRPr lang="it-IT" sz="1600" b="1" baseline="0" dirty="0">
              <a:solidFill>
                <a:srgbClr val="000000"/>
              </a:solidFill>
            </a:endParaRPr>
          </a:p>
        </p:txBody>
      </p:sp>
      <p:sp>
        <p:nvSpPr>
          <p:cNvPr id="10" name="CasellaDiTesto 9"/>
          <p:cNvSpPr txBox="1"/>
          <p:nvPr/>
        </p:nvSpPr>
        <p:spPr>
          <a:xfrm>
            <a:off x="5545528" y="4281092"/>
            <a:ext cx="1770036" cy="338554"/>
          </a:xfrm>
          <a:prstGeom prst="rect">
            <a:avLst/>
          </a:prstGeom>
          <a:solidFill>
            <a:schemeClr val="bg1"/>
          </a:solidFill>
        </p:spPr>
        <p:txBody>
          <a:bodyPr wrap="none" rtlCol="0">
            <a:spAutoFit/>
          </a:bodyPr>
          <a:lstStyle/>
          <a:p>
            <a:pPr algn="l"/>
            <a:r>
              <a:rPr lang="en-US" sz="1600" b="1" baseline="0" dirty="0">
                <a:solidFill>
                  <a:srgbClr val="000000"/>
                </a:solidFill>
              </a:rPr>
              <a:t>Fuel assemblies</a:t>
            </a:r>
            <a:endParaRPr lang="it-IT" sz="1600" b="1" baseline="0" dirty="0">
              <a:solidFill>
                <a:srgbClr val="000000"/>
              </a:solidFill>
            </a:endParaRPr>
          </a:p>
        </p:txBody>
      </p:sp>
      <p:sp>
        <p:nvSpPr>
          <p:cNvPr id="11" name="CasellaDiTesto 10"/>
          <p:cNvSpPr txBox="1"/>
          <p:nvPr/>
        </p:nvSpPr>
        <p:spPr>
          <a:xfrm>
            <a:off x="5538274" y="4665716"/>
            <a:ext cx="1770036" cy="338554"/>
          </a:xfrm>
          <a:prstGeom prst="rect">
            <a:avLst/>
          </a:prstGeom>
          <a:solidFill>
            <a:schemeClr val="bg1"/>
          </a:solidFill>
        </p:spPr>
        <p:txBody>
          <a:bodyPr wrap="none" rtlCol="0">
            <a:spAutoFit/>
          </a:bodyPr>
          <a:lstStyle/>
          <a:p>
            <a:pPr algn="l"/>
            <a:r>
              <a:rPr lang="en-US" sz="1600" b="1" baseline="0" dirty="0">
                <a:solidFill>
                  <a:srgbClr val="000000"/>
                </a:solidFill>
              </a:rPr>
              <a:t>Fuel assemblies</a:t>
            </a:r>
            <a:endParaRPr lang="it-IT" sz="1600" b="1" baseline="0" dirty="0">
              <a:solidFill>
                <a:srgbClr val="000000"/>
              </a:solidFill>
            </a:endParaRPr>
          </a:p>
        </p:txBody>
      </p:sp>
      <p:sp>
        <p:nvSpPr>
          <p:cNvPr id="12" name="CasellaDiTesto 11"/>
          <p:cNvSpPr txBox="1"/>
          <p:nvPr/>
        </p:nvSpPr>
        <p:spPr>
          <a:xfrm>
            <a:off x="0" y="6021206"/>
            <a:ext cx="9144000" cy="830997"/>
          </a:xfrm>
          <a:prstGeom prst="rect">
            <a:avLst/>
          </a:prstGeom>
          <a:solidFill>
            <a:schemeClr val="bg1"/>
          </a:solidFill>
        </p:spPr>
        <p:txBody>
          <a:bodyPr wrap="square" rtlCol="0">
            <a:spAutoFit/>
          </a:bodyPr>
          <a:lstStyle/>
          <a:p>
            <a:pPr algn="l"/>
            <a:endParaRPr lang="en-US" sz="2400" baseline="0" dirty="0">
              <a:solidFill>
                <a:srgbClr val="000000"/>
              </a:solidFill>
            </a:endParaRPr>
          </a:p>
          <a:p>
            <a:pPr algn="l"/>
            <a:r>
              <a:rPr lang="en-US" sz="2400" baseline="0" dirty="0">
                <a:solidFill>
                  <a:srgbClr val="000000"/>
                </a:solidFill>
              </a:rPr>
              <a:t>		Upper reflector height: 30 cm</a:t>
            </a:r>
          </a:p>
        </p:txBody>
      </p:sp>
      <p:sp>
        <p:nvSpPr>
          <p:cNvPr id="13" name="CasellaDiTesto 12"/>
          <p:cNvSpPr txBox="1"/>
          <p:nvPr/>
        </p:nvSpPr>
        <p:spPr>
          <a:xfrm>
            <a:off x="5995468" y="5651022"/>
            <a:ext cx="1825308" cy="338554"/>
          </a:xfrm>
          <a:prstGeom prst="rect">
            <a:avLst/>
          </a:prstGeom>
          <a:solidFill>
            <a:schemeClr val="bg1"/>
          </a:solidFill>
        </p:spPr>
        <p:txBody>
          <a:bodyPr wrap="none" rtlCol="0">
            <a:spAutoFit/>
          </a:bodyPr>
          <a:lstStyle/>
          <a:p>
            <a:pPr algn="l"/>
            <a:r>
              <a:rPr lang="en-US" sz="1600" b="1" baseline="0" dirty="0">
                <a:solidFill>
                  <a:srgbClr val="000000"/>
                </a:solidFill>
              </a:rPr>
              <a:t>Total radius (cm)</a:t>
            </a:r>
            <a:endParaRPr lang="it-IT" sz="1600" b="1" baseline="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9"/>
          <p:cNvSpPr>
            <a:spLocks noChangeArrowheads="1"/>
          </p:cNvSpPr>
          <p:nvPr/>
        </p:nvSpPr>
        <p:spPr bwMode="auto">
          <a:xfrm>
            <a:off x="179388" y="5446"/>
            <a:ext cx="8583612" cy="611969"/>
          </a:xfrm>
          <a:prstGeom prst="rect">
            <a:avLst/>
          </a:prstGeom>
          <a:noFill/>
          <a:ln w="9525">
            <a:noFill/>
            <a:miter lim="800000"/>
            <a:headEnd/>
            <a:tailEnd/>
          </a:ln>
          <a:effectLst/>
        </p:spPr>
        <p:txBody>
          <a:bodyPr anchor="b"/>
          <a:lstStyle/>
          <a:p>
            <a:pPr defTabSz="681038" eaLnBrk="1" hangingPunct="1"/>
            <a:r>
              <a:rPr lang="en-US" sz="3200" baseline="0" dirty="0">
                <a:solidFill>
                  <a:srgbClr val="3333FF"/>
                </a:solidFill>
                <a:latin typeface="Comic Sans MS" pitchFamily="84" charset="0"/>
              </a:rPr>
              <a:t>Target shape and size</a:t>
            </a:r>
          </a:p>
        </p:txBody>
      </p:sp>
      <p:pic>
        <p:nvPicPr>
          <p:cNvPr id="40" name="Picture 2"/>
          <p:cNvPicPr>
            <a:picLocks noChangeAspect="1" noChangeArrowheads="1"/>
          </p:cNvPicPr>
          <p:nvPr/>
        </p:nvPicPr>
        <p:blipFill>
          <a:blip r:embed="rId3" cstate="print"/>
          <a:srcRect/>
          <a:stretch>
            <a:fillRect/>
          </a:stretch>
        </p:blipFill>
        <p:spPr bwMode="auto">
          <a:xfrm>
            <a:off x="135862" y="665247"/>
            <a:ext cx="4217307" cy="2996507"/>
          </a:xfrm>
          <a:prstGeom prst="rect">
            <a:avLst/>
          </a:prstGeom>
          <a:noFill/>
          <a:ln w="9525">
            <a:noFill/>
            <a:miter lim="800000"/>
            <a:headEnd/>
            <a:tailEnd/>
          </a:ln>
        </p:spPr>
      </p:pic>
      <p:sp>
        <p:nvSpPr>
          <p:cNvPr id="41" name="CasellaDiTesto 40"/>
          <p:cNvSpPr txBox="1"/>
          <p:nvPr/>
        </p:nvSpPr>
        <p:spPr>
          <a:xfrm>
            <a:off x="453300" y="649802"/>
            <a:ext cx="2477470" cy="923330"/>
          </a:xfrm>
          <a:prstGeom prst="rect">
            <a:avLst/>
          </a:prstGeom>
          <a:solidFill>
            <a:schemeClr val="bg1"/>
          </a:solidFill>
        </p:spPr>
        <p:txBody>
          <a:bodyPr wrap="square" rtlCol="0">
            <a:spAutoFit/>
          </a:bodyPr>
          <a:lstStyle/>
          <a:p>
            <a:r>
              <a:rPr lang="en-US" sz="1800" baseline="0" dirty="0">
                <a:solidFill>
                  <a:srgbClr val="000000"/>
                </a:solidFill>
              </a:rPr>
              <a:t>Beryllium cone, inspired by previous project TRADE</a:t>
            </a:r>
          </a:p>
        </p:txBody>
      </p:sp>
      <p:sp>
        <p:nvSpPr>
          <p:cNvPr id="42" name="Rettangolo 41"/>
          <p:cNvSpPr/>
          <p:nvPr/>
        </p:nvSpPr>
        <p:spPr bwMode="auto">
          <a:xfrm>
            <a:off x="3814963" y="2441786"/>
            <a:ext cx="827315" cy="50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it-IT" sz="2400" baseline="0">
              <a:solidFill>
                <a:srgbClr val="000000"/>
              </a:solidFill>
            </a:endParaRPr>
          </a:p>
        </p:txBody>
      </p:sp>
      <p:sp>
        <p:nvSpPr>
          <p:cNvPr id="43" name="Rettangolo 42"/>
          <p:cNvSpPr/>
          <p:nvPr/>
        </p:nvSpPr>
        <p:spPr bwMode="auto">
          <a:xfrm>
            <a:off x="3341052" y="2407700"/>
            <a:ext cx="827315" cy="50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it-IT" sz="2400" baseline="0">
              <a:solidFill>
                <a:srgbClr val="000000"/>
              </a:solidFill>
            </a:endParaRPr>
          </a:p>
        </p:txBody>
      </p:sp>
      <p:sp>
        <p:nvSpPr>
          <p:cNvPr id="44" name="Rettangolo 43"/>
          <p:cNvSpPr/>
          <p:nvPr/>
        </p:nvSpPr>
        <p:spPr bwMode="auto">
          <a:xfrm>
            <a:off x="620205" y="1527832"/>
            <a:ext cx="1876506" cy="5872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it-IT" sz="2400" baseline="0">
              <a:solidFill>
                <a:srgbClr val="000000"/>
              </a:solidFill>
            </a:endParaRPr>
          </a:p>
        </p:txBody>
      </p:sp>
      <p:pic>
        <p:nvPicPr>
          <p:cNvPr id="45" name="Picture 4" descr="5"/>
          <p:cNvPicPr>
            <a:picLocks noChangeAspect="1" noChangeArrowheads="1"/>
          </p:cNvPicPr>
          <p:nvPr/>
        </p:nvPicPr>
        <p:blipFill>
          <a:blip r:embed="rId4" cstate="print"/>
          <a:srcRect/>
          <a:stretch>
            <a:fillRect/>
          </a:stretch>
        </p:blipFill>
        <p:spPr bwMode="auto">
          <a:xfrm>
            <a:off x="3126158" y="2351829"/>
            <a:ext cx="1078279" cy="2928758"/>
          </a:xfrm>
          <a:prstGeom prst="rect">
            <a:avLst/>
          </a:prstGeom>
          <a:noFill/>
        </p:spPr>
      </p:pic>
      <p:sp>
        <p:nvSpPr>
          <p:cNvPr id="46" name="Text Box 8"/>
          <p:cNvSpPr txBox="1">
            <a:spLocks noChangeArrowheads="1"/>
          </p:cNvSpPr>
          <p:nvPr/>
        </p:nvSpPr>
        <p:spPr bwMode="auto">
          <a:xfrm>
            <a:off x="2704124" y="5093017"/>
            <a:ext cx="1676400" cy="336550"/>
          </a:xfrm>
          <a:prstGeom prst="rect">
            <a:avLst/>
          </a:prstGeom>
          <a:solidFill>
            <a:schemeClr val="bg1"/>
          </a:solidFill>
          <a:ln w="9525">
            <a:noFill/>
            <a:miter lim="800000"/>
            <a:headEnd/>
            <a:tailEnd/>
          </a:ln>
          <a:effectLst/>
        </p:spPr>
        <p:txBody>
          <a:bodyPr>
            <a:spAutoFit/>
          </a:bodyPr>
          <a:lstStyle/>
          <a:p>
            <a:pPr algn="r">
              <a:spcBef>
                <a:spcPct val="50000"/>
              </a:spcBef>
            </a:pPr>
            <a:r>
              <a:rPr lang="it-IT" sz="1600" i="1" baseline="0" dirty="0">
                <a:solidFill>
                  <a:srgbClr val="000000"/>
                </a:solidFill>
              </a:rPr>
              <a:t>(Z</a:t>
            </a:r>
            <a:r>
              <a:rPr lang="it-IT" sz="1600" i="1" baseline="-25000" dirty="0">
                <a:solidFill>
                  <a:srgbClr val="000000"/>
                </a:solidFill>
              </a:rPr>
              <a:t>(X)</a:t>
            </a:r>
            <a:r>
              <a:rPr lang="it-IT" sz="1600" i="1" baseline="0" dirty="0">
                <a:solidFill>
                  <a:srgbClr val="000000"/>
                </a:solidFill>
              </a:rPr>
              <a:t>=20·X-9.5)</a:t>
            </a:r>
          </a:p>
        </p:txBody>
      </p:sp>
      <p:pic>
        <p:nvPicPr>
          <p:cNvPr id="47" name="Picture 2" descr="8"/>
          <p:cNvPicPr preferRelativeResize="0">
            <a:picLocks noChangeAspect="1" noChangeArrowheads="1"/>
          </p:cNvPicPr>
          <p:nvPr/>
        </p:nvPicPr>
        <p:blipFill>
          <a:blip r:embed="rId5" cstate="print"/>
          <a:srcRect/>
          <a:stretch>
            <a:fillRect/>
          </a:stretch>
        </p:blipFill>
        <p:spPr bwMode="auto">
          <a:xfrm>
            <a:off x="2724150" y="5831571"/>
            <a:ext cx="6159500" cy="495300"/>
          </a:xfrm>
          <a:prstGeom prst="rect">
            <a:avLst/>
          </a:prstGeom>
          <a:noFill/>
        </p:spPr>
      </p:pic>
      <p:pic>
        <p:nvPicPr>
          <p:cNvPr id="48" name="Picture 3" descr="A"/>
          <p:cNvPicPr>
            <a:picLocks noChangeAspect="1" noChangeArrowheads="1"/>
          </p:cNvPicPr>
          <p:nvPr/>
        </p:nvPicPr>
        <p:blipFill>
          <a:blip r:embed="rId6" cstate="print"/>
          <a:srcRect/>
          <a:stretch>
            <a:fillRect/>
          </a:stretch>
        </p:blipFill>
        <p:spPr bwMode="auto">
          <a:xfrm>
            <a:off x="4412597" y="2782277"/>
            <a:ext cx="4679016" cy="3063581"/>
          </a:xfrm>
          <a:prstGeom prst="rect">
            <a:avLst/>
          </a:prstGeom>
          <a:noFill/>
        </p:spPr>
      </p:pic>
      <p:pic>
        <p:nvPicPr>
          <p:cNvPr id="49" name="Picture 5" descr="7"/>
          <p:cNvPicPr preferRelativeResize="0">
            <a:picLocks noChangeAspect="1" noChangeArrowheads="1"/>
          </p:cNvPicPr>
          <p:nvPr/>
        </p:nvPicPr>
        <p:blipFill>
          <a:blip r:embed="rId7" cstate="print"/>
          <a:srcRect/>
          <a:stretch>
            <a:fillRect/>
          </a:stretch>
        </p:blipFill>
        <p:spPr bwMode="auto">
          <a:xfrm>
            <a:off x="2749550" y="6288771"/>
            <a:ext cx="6108700" cy="406400"/>
          </a:xfrm>
          <a:prstGeom prst="rect">
            <a:avLst/>
          </a:prstGeom>
          <a:noFill/>
        </p:spPr>
      </p:pic>
      <p:sp>
        <p:nvSpPr>
          <p:cNvPr id="50" name="Rectangle 7"/>
          <p:cNvSpPr>
            <a:spLocks noChangeArrowheads="1"/>
          </p:cNvSpPr>
          <p:nvPr/>
        </p:nvSpPr>
        <p:spPr bwMode="auto">
          <a:xfrm>
            <a:off x="2817813" y="5928409"/>
            <a:ext cx="2016125" cy="730250"/>
          </a:xfrm>
          <a:prstGeom prst="rect">
            <a:avLst/>
          </a:prstGeom>
          <a:solidFill>
            <a:schemeClr val="bg1"/>
          </a:solidFill>
          <a:ln w="9525">
            <a:solidFill>
              <a:schemeClr val="tx1"/>
            </a:solidFill>
            <a:miter lim="800000"/>
            <a:headEnd/>
            <a:tailEnd/>
          </a:ln>
          <a:effectLst/>
        </p:spPr>
        <p:txBody>
          <a:bodyPr wrap="none" anchor="ctr"/>
          <a:lstStyle/>
          <a:p>
            <a:pPr algn="l"/>
            <a:endParaRPr lang="it-IT" sz="2400" baseline="0">
              <a:solidFill>
                <a:srgbClr val="000000"/>
              </a:solidFill>
            </a:endParaRPr>
          </a:p>
        </p:txBody>
      </p:sp>
      <p:sp>
        <p:nvSpPr>
          <p:cNvPr id="51" name="Line 11"/>
          <p:cNvSpPr>
            <a:spLocks noChangeShapeType="1"/>
          </p:cNvSpPr>
          <p:nvPr/>
        </p:nvSpPr>
        <p:spPr bwMode="auto">
          <a:xfrm>
            <a:off x="4940300" y="5641071"/>
            <a:ext cx="101600" cy="12700"/>
          </a:xfrm>
          <a:prstGeom prst="line">
            <a:avLst/>
          </a:prstGeom>
          <a:noFill/>
          <a:ln w="9525">
            <a:solidFill>
              <a:schemeClr val="bg1"/>
            </a:solidFill>
            <a:round/>
            <a:headEnd/>
            <a:tailEnd/>
          </a:ln>
          <a:effectLst/>
        </p:spPr>
        <p:txBody>
          <a:bodyPr wrap="none" anchor="ctr"/>
          <a:lstStyle/>
          <a:p>
            <a:pPr algn="l"/>
            <a:endParaRPr lang="it-IT" sz="2400" baseline="0">
              <a:solidFill>
                <a:srgbClr val="000000"/>
              </a:solidFill>
            </a:endParaRPr>
          </a:p>
        </p:txBody>
      </p:sp>
      <p:sp>
        <p:nvSpPr>
          <p:cNvPr id="52" name="Text Box 13"/>
          <p:cNvSpPr txBox="1">
            <a:spLocks noChangeArrowheads="1"/>
          </p:cNvSpPr>
          <p:nvPr/>
        </p:nvSpPr>
        <p:spPr bwMode="auto">
          <a:xfrm>
            <a:off x="3057525" y="6003021"/>
            <a:ext cx="1552575" cy="646331"/>
          </a:xfrm>
          <a:prstGeom prst="rect">
            <a:avLst/>
          </a:prstGeom>
          <a:noFill/>
          <a:ln w="9525">
            <a:noFill/>
            <a:miter lim="800000"/>
            <a:headEnd/>
            <a:tailEnd/>
          </a:ln>
          <a:effectLst/>
        </p:spPr>
        <p:txBody>
          <a:bodyPr>
            <a:spAutoFit/>
          </a:bodyPr>
          <a:lstStyle/>
          <a:p>
            <a:pPr>
              <a:lnSpc>
                <a:spcPct val="90000"/>
              </a:lnSpc>
              <a:spcBef>
                <a:spcPct val="50000"/>
              </a:spcBef>
            </a:pPr>
            <a:r>
              <a:rPr lang="it-IT" sz="2000" baseline="0" dirty="0" err="1">
                <a:solidFill>
                  <a:srgbClr val="000000"/>
                </a:solidFill>
              </a:rPr>
              <a:t>Proposed</a:t>
            </a:r>
            <a:r>
              <a:rPr lang="it-IT" sz="2000" baseline="0" dirty="0">
                <a:solidFill>
                  <a:srgbClr val="000000"/>
                </a:solidFill>
              </a:rPr>
              <a:t> design</a:t>
            </a:r>
          </a:p>
        </p:txBody>
      </p:sp>
      <p:sp>
        <p:nvSpPr>
          <p:cNvPr id="53" name="CasellaDiTesto 52"/>
          <p:cNvSpPr txBox="1"/>
          <p:nvPr/>
        </p:nvSpPr>
        <p:spPr>
          <a:xfrm>
            <a:off x="5295365" y="2824712"/>
            <a:ext cx="3147015" cy="276999"/>
          </a:xfrm>
          <a:prstGeom prst="rect">
            <a:avLst/>
          </a:prstGeom>
          <a:solidFill>
            <a:schemeClr val="bg1"/>
          </a:solidFill>
        </p:spPr>
        <p:txBody>
          <a:bodyPr wrap="none" rtlCol="0">
            <a:spAutoFit/>
          </a:bodyPr>
          <a:lstStyle/>
          <a:p>
            <a:pPr algn="l"/>
            <a:r>
              <a:rPr lang="en-US" sz="1200" baseline="0" dirty="0">
                <a:solidFill>
                  <a:srgbClr val="000000"/>
                </a:solidFill>
              </a:rPr>
              <a:t>Fraction of escaping protons </a:t>
            </a:r>
            <a:r>
              <a:rPr lang="en-US" sz="1200" baseline="0" dirty="0" err="1">
                <a:solidFill>
                  <a:srgbClr val="000000"/>
                </a:solidFill>
              </a:rPr>
              <a:t>vs</a:t>
            </a:r>
            <a:r>
              <a:rPr lang="en-US" sz="1200" baseline="0" dirty="0">
                <a:solidFill>
                  <a:srgbClr val="000000"/>
                </a:solidFill>
              </a:rPr>
              <a:t> thickness X</a:t>
            </a:r>
            <a:endParaRPr lang="it-IT" sz="1200" baseline="0" dirty="0">
              <a:solidFill>
                <a:srgbClr val="000000"/>
              </a:solidFill>
            </a:endParaRPr>
          </a:p>
        </p:txBody>
      </p:sp>
      <p:sp>
        <p:nvSpPr>
          <p:cNvPr id="54" name="CasellaDiTesto 53"/>
          <p:cNvSpPr txBox="1"/>
          <p:nvPr/>
        </p:nvSpPr>
        <p:spPr>
          <a:xfrm>
            <a:off x="4934858" y="5929093"/>
            <a:ext cx="1324402" cy="338554"/>
          </a:xfrm>
          <a:prstGeom prst="rect">
            <a:avLst/>
          </a:prstGeom>
          <a:solidFill>
            <a:schemeClr val="bg1"/>
          </a:solidFill>
        </p:spPr>
        <p:txBody>
          <a:bodyPr wrap="none" rtlCol="0">
            <a:spAutoFit/>
          </a:bodyPr>
          <a:lstStyle/>
          <a:p>
            <a:pPr algn="l"/>
            <a:r>
              <a:rPr lang="en-US" sz="1600" b="1" baseline="0" dirty="0">
                <a:solidFill>
                  <a:srgbClr val="000000"/>
                </a:solidFill>
              </a:rPr>
              <a:t>thickness X</a:t>
            </a:r>
            <a:endParaRPr lang="it-IT" sz="1600" b="1" baseline="0" dirty="0">
              <a:solidFill>
                <a:srgbClr val="000000"/>
              </a:solidFill>
            </a:endParaRPr>
          </a:p>
        </p:txBody>
      </p:sp>
      <p:sp>
        <p:nvSpPr>
          <p:cNvPr id="55" name="CasellaDiTesto 54"/>
          <p:cNvSpPr txBox="1"/>
          <p:nvPr/>
        </p:nvSpPr>
        <p:spPr>
          <a:xfrm>
            <a:off x="6858002" y="5936350"/>
            <a:ext cx="1324402" cy="338554"/>
          </a:xfrm>
          <a:prstGeom prst="rect">
            <a:avLst/>
          </a:prstGeom>
          <a:solidFill>
            <a:schemeClr val="bg1"/>
          </a:solidFill>
        </p:spPr>
        <p:txBody>
          <a:bodyPr wrap="none" rtlCol="0">
            <a:spAutoFit/>
          </a:bodyPr>
          <a:lstStyle/>
          <a:p>
            <a:pPr algn="l"/>
            <a:r>
              <a:rPr lang="en-US" sz="1600" b="1" baseline="0" dirty="0">
                <a:solidFill>
                  <a:srgbClr val="000000"/>
                </a:solidFill>
              </a:rPr>
              <a:t>thickness Z</a:t>
            </a:r>
            <a:endParaRPr lang="it-IT" sz="1600" b="1" baseline="0" dirty="0">
              <a:solidFill>
                <a:srgbClr val="000000"/>
              </a:solidFill>
            </a:endParaRPr>
          </a:p>
        </p:txBody>
      </p:sp>
      <p:sp>
        <p:nvSpPr>
          <p:cNvPr id="56" name="CasellaDiTesto 55"/>
          <p:cNvSpPr txBox="1"/>
          <p:nvPr/>
        </p:nvSpPr>
        <p:spPr>
          <a:xfrm>
            <a:off x="6478381" y="5636012"/>
            <a:ext cx="1148071" cy="215444"/>
          </a:xfrm>
          <a:prstGeom prst="rect">
            <a:avLst/>
          </a:prstGeom>
          <a:solidFill>
            <a:schemeClr val="bg1"/>
          </a:solidFill>
        </p:spPr>
        <p:txBody>
          <a:bodyPr wrap="none" rtlCol="0">
            <a:spAutoFit/>
          </a:bodyPr>
          <a:lstStyle/>
          <a:p>
            <a:pPr algn="l"/>
            <a:r>
              <a:rPr lang="en-US" sz="800" b="1" baseline="0" dirty="0">
                <a:solidFill>
                  <a:srgbClr val="000000"/>
                </a:solidFill>
              </a:rPr>
              <a:t>thickness X (cm)     </a:t>
            </a:r>
            <a:endParaRPr lang="it-IT" sz="800" b="1" baseline="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
            <a:ext cx="9144000" cy="6955750"/>
          </a:xfrm>
          <a:prstGeom prst="rect">
            <a:avLst/>
          </a:prstGeom>
          <a:noFill/>
        </p:spPr>
        <p:txBody>
          <a:bodyPr wrap="square">
            <a:spAutoFit/>
          </a:bodyPr>
          <a:lstStyle/>
          <a:p>
            <a:r>
              <a:rPr lang="it-IT" sz="1000" baseline="0" dirty="0" err="1" smtClean="0"/>
              <a:t>S.Frambati</a:t>
            </a:r>
            <a:r>
              <a:rPr lang="it-IT" sz="1000" baseline="0" dirty="0" smtClean="0"/>
              <a:t>, </a:t>
            </a:r>
            <a:r>
              <a:rPr lang="it-IT" sz="1000" baseline="0" dirty="0" err="1" smtClean="0"/>
              <a:t>L.Mansani</a:t>
            </a:r>
            <a:r>
              <a:rPr lang="it-IT" sz="1000" baseline="0" dirty="0" smtClean="0"/>
              <a:t>, </a:t>
            </a:r>
            <a:r>
              <a:rPr lang="it-IT" sz="1000" baseline="0" dirty="0" err="1" smtClean="0"/>
              <a:t>M.Bruzzone</a:t>
            </a:r>
            <a:r>
              <a:rPr lang="it-IT" sz="1000" baseline="0" dirty="0" smtClean="0"/>
              <a:t>, </a:t>
            </a:r>
            <a:r>
              <a:rPr lang="it-IT" sz="1000" baseline="0" dirty="0" err="1" smtClean="0"/>
              <a:t>M.Reale</a:t>
            </a:r>
            <a:endParaRPr lang="it-IT" sz="1000" baseline="0" dirty="0" smtClean="0"/>
          </a:p>
          <a:p>
            <a:r>
              <a:rPr lang="it-IT" sz="1000" i="1" baseline="0" dirty="0" smtClean="0"/>
              <a:t>Ansaldo Nucleare SpA, C.so </a:t>
            </a:r>
            <a:r>
              <a:rPr lang="it-IT" sz="1000" i="1" baseline="0" dirty="0" err="1" smtClean="0"/>
              <a:t>F.M</a:t>
            </a:r>
            <a:r>
              <a:rPr lang="it-IT" sz="1000" i="1" baseline="0" dirty="0" smtClean="0"/>
              <a:t>. </a:t>
            </a:r>
            <a:r>
              <a:rPr lang="it-IT" sz="1000" i="1" baseline="0" dirty="0" err="1" smtClean="0"/>
              <a:t>Perrone</a:t>
            </a:r>
            <a:r>
              <a:rPr lang="it-IT" sz="1000" i="1" baseline="0" dirty="0" smtClean="0"/>
              <a:t> 25,Genoa 16152, Italy</a:t>
            </a:r>
            <a:endParaRPr lang="it-IT" sz="1000" baseline="0" dirty="0" smtClean="0"/>
          </a:p>
          <a:p>
            <a:endParaRPr lang="it-IT" sz="1000" baseline="0" dirty="0" smtClean="0"/>
          </a:p>
          <a:p>
            <a:r>
              <a:rPr lang="it-IT" sz="1000" baseline="0" dirty="0" smtClean="0"/>
              <a:t>S. Monti</a:t>
            </a:r>
            <a:r>
              <a:rPr lang="it-IT" sz="1000" baseline="0" dirty="0" smtClean="0">
                <a:sym typeface="Symbol"/>
              </a:rPr>
              <a:t> </a:t>
            </a:r>
            <a:r>
              <a:rPr lang="it-IT" sz="1000" dirty="0" smtClean="0">
                <a:sym typeface="Symbol"/>
              </a:rPr>
              <a:t></a:t>
            </a:r>
            <a:endParaRPr lang="it-IT" sz="1000" dirty="0" smtClean="0"/>
          </a:p>
          <a:p>
            <a:r>
              <a:rPr lang="it-IT" sz="1000" i="1" baseline="0" dirty="0" smtClean="0"/>
              <a:t>ENEA, Via Martiri di Monte Sole, 4, Bologna 40129, Italy </a:t>
            </a:r>
            <a:endParaRPr lang="it-IT" sz="1000" baseline="0" dirty="0" smtClean="0"/>
          </a:p>
          <a:p>
            <a:endParaRPr lang="it-IT" sz="1000" baseline="0" dirty="0" smtClean="0"/>
          </a:p>
          <a:p>
            <a:r>
              <a:rPr lang="it-IT" sz="1000" baseline="0" dirty="0" smtClean="0"/>
              <a:t>M. Ciotti</a:t>
            </a:r>
          </a:p>
          <a:p>
            <a:r>
              <a:rPr lang="it-IT" sz="1000" i="1" baseline="0" dirty="0" smtClean="0"/>
              <a:t>ENEA, Via Enrico Fermi, 45, Frascati (</a:t>
            </a:r>
            <a:r>
              <a:rPr lang="it-IT" sz="1000" i="1" baseline="0" dirty="0" err="1" smtClean="0"/>
              <a:t>Rome</a:t>
            </a:r>
            <a:r>
              <a:rPr lang="it-IT" sz="1000" i="1" baseline="0" dirty="0" smtClean="0"/>
              <a:t>) 00044, Italy </a:t>
            </a:r>
            <a:endParaRPr lang="it-IT" sz="1000" baseline="0" dirty="0" smtClean="0"/>
          </a:p>
          <a:p>
            <a:endParaRPr lang="it-IT" sz="1000" baseline="0" dirty="0" smtClean="0"/>
          </a:p>
          <a:p>
            <a:r>
              <a:rPr lang="it-IT" sz="1000" baseline="0" dirty="0" smtClean="0"/>
              <a:t>M. </a:t>
            </a:r>
            <a:r>
              <a:rPr lang="it-IT" sz="1000" baseline="0" dirty="0" err="1" smtClean="0"/>
              <a:t>Barbagallo</a:t>
            </a:r>
            <a:r>
              <a:rPr lang="it-IT" sz="1000" baseline="0" dirty="0" smtClean="0"/>
              <a:t>, N. Colonna</a:t>
            </a:r>
          </a:p>
          <a:p>
            <a:r>
              <a:rPr lang="it-IT" sz="1000" i="1" baseline="0" dirty="0" smtClean="0"/>
              <a:t>INFN, Sezione di Bari, Via E. </a:t>
            </a:r>
            <a:r>
              <a:rPr lang="it-IT" sz="1000" i="1" baseline="0" dirty="0" err="1" smtClean="0"/>
              <a:t>Orabona</a:t>
            </a:r>
            <a:r>
              <a:rPr lang="it-IT" sz="1000" i="1" baseline="0" dirty="0" smtClean="0"/>
              <a:t> n. 4, Bari 70125, Italy</a:t>
            </a:r>
          </a:p>
          <a:p>
            <a:endParaRPr lang="it-IT" sz="1000" baseline="0" dirty="0" smtClean="0"/>
          </a:p>
          <a:p>
            <a:pPr marL="228600" indent="-228600">
              <a:buAutoNum type="alphaUcPeriod"/>
            </a:pPr>
            <a:r>
              <a:rPr lang="it-IT" sz="1000" baseline="0" dirty="0" smtClean="0"/>
              <a:t>Celentano, M. </a:t>
            </a:r>
            <a:r>
              <a:rPr lang="it-IT" sz="1000" baseline="0" dirty="0" err="1" smtClean="0"/>
              <a:t>Osipenko</a:t>
            </a:r>
            <a:r>
              <a:rPr lang="it-IT" sz="1000" baseline="0" dirty="0" smtClean="0"/>
              <a:t>, G. Ricco, </a:t>
            </a:r>
            <a:r>
              <a:rPr lang="it-IT" sz="1000" baseline="0" dirty="0" smtClean="0"/>
              <a:t>M. </a:t>
            </a:r>
            <a:r>
              <a:rPr lang="it-IT" sz="1000" baseline="0" dirty="0" err="1" smtClean="0"/>
              <a:t>Ripani</a:t>
            </a:r>
            <a:r>
              <a:rPr lang="it-IT" sz="1000" baseline="0" dirty="0" smtClean="0"/>
              <a:t>, P</a:t>
            </a:r>
            <a:r>
              <a:rPr lang="it-IT" sz="1000" baseline="0" dirty="0" smtClean="0"/>
              <a:t>. Saracco, C.M. </a:t>
            </a:r>
            <a:r>
              <a:rPr lang="it-IT" sz="1000" baseline="0" dirty="0" err="1" smtClean="0"/>
              <a:t>Viberti</a:t>
            </a:r>
            <a:endParaRPr lang="it-IT" sz="1000" dirty="0" smtClean="0"/>
          </a:p>
          <a:p>
            <a:r>
              <a:rPr lang="it-IT" sz="1000" i="1" baseline="0" dirty="0" smtClean="0"/>
              <a:t>INFN, Sezione di Genova, Via Dodecaneso 33, Genova 16146, Italy</a:t>
            </a:r>
            <a:endParaRPr lang="it-IT" sz="1000" dirty="0" smtClean="0"/>
          </a:p>
          <a:p>
            <a:endParaRPr lang="it-IT" sz="1000" baseline="0" dirty="0" smtClean="0"/>
          </a:p>
          <a:p>
            <a:r>
              <a:rPr lang="it-IT" sz="1000" baseline="0" dirty="0" smtClean="0"/>
              <a:t>O. </a:t>
            </a:r>
            <a:r>
              <a:rPr lang="it-IT" sz="1000" baseline="0" dirty="0" err="1" smtClean="0"/>
              <a:t>Frasciello</a:t>
            </a:r>
            <a:endParaRPr lang="it-IT" sz="1000" baseline="0" dirty="0" smtClean="0"/>
          </a:p>
          <a:p>
            <a:r>
              <a:rPr lang="it-IT" sz="1000" i="1" baseline="0" dirty="0" smtClean="0"/>
              <a:t>INFN, Laboratori Nazionali di Frascati, Via Enrico Fermi, 40</a:t>
            </a:r>
            <a:r>
              <a:rPr lang="it-IT" sz="1000" baseline="0" dirty="0" smtClean="0"/>
              <a:t>, </a:t>
            </a:r>
            <a:r>
              <a:rPr lang="it-IT" sz="1000" i="1" baseline="0" dirty="0" smtClean="0"/>
              <a:t>Frascati (</a:t>
            </a:r>
            <a:r>
              <a:rPr lang="it-IT" sz="1000" i="1" baseline="0" dirty="0" err="1" smtClean="0"/>
              <a:t>Rome</a:t>
            </a:r>
            <a:r>
              <a:rPr lang="it-IT" sz="1000" i="1" baseline="0" dirty="0" smtClean="0"/>
              <a:t>)</a:t>
            </a:r>
            <a:r>
              <a:rPr lang="it-IT" sz="1000" baseline="0" dirty="0" smtClean="0"/>
              <a:t> </a:t>
            </a:r>
            <a:r>
              <a:rPr lang="it-IT" sz="1000" i="1" baseline="0" dirty="0" smtClean="0"/>
              <a:t>00044</a:t>
            </a:r>
            <a:r>
              <a:rPr lang="it-IT" sz="1000" baseline="0" dirty="0" smtClean="0"/>
              <a:t>, </a:t>
            </a:r>
            <a:r>
              <a:rPr lang="it-IT" sz="1000" i="1" baseline="0" dirty="0" smtClean="0"/>
              <a:t>Italy</a:t>
            </a:r>
          </a:p>
          <a:p>
            <a:r>
              <a:rPr lang="it-IT" sz="1000" i="1" baseline="0" dirty="0" smtClean="0"/>
              <a:t> </a:t>
            </a:r>
          </a:p>
          <a:p>
            <a:r>
              <a:rPr lang="it-IT" sz="1000" baseline="0" dirty="0" smtClean="0"/>
              <a:t>P. Boccaccio, J. Esposito, A. Lombardi, M. Maggiore, L. Piazza, G. Prete</a:t>
            </a:r>
          </a:p>
          <a:p>
            <a:r>
              <a:rPr lang="it-IT" sz="1000" i="1" baseline="0" dirty="0" smtClean="0"/>
              <a:t>INFN Laboratori Nazionali di </a:t>
            </a:r>
            <a:r>
              <a:rPr lang="it-IT" sz="1000" i="1" baseline="0" dirty="0" err="1" smtClean="0"/>
              <a:t>Legnaro</a:t>
            </a:r>
            <a:r>
              <a:rPr lang="it-IT" sz="1000" i="1" baseline="0" dirty="0" smtClean="0"/>
              <a:t>, Viale dell'Università 2, </a:t>
            </a:r>
            <a:r>
              <a:rPr lang="it-IT" sz="1000" i="1" baseline="0" dirty="0" err="1" smtClean="0"/>
              <a:t>Legnaro</a:t>
            </a:r>
            <a:r>
              <a:rPr lang="it-IT" sz="1000" i="1" baseline="0" dirty="0" smtClean="0"/>
              <a:t> (Padova) 35020, Italy</a:t>
            </a:r>
          </a:p>
          <a:p>
            <a:r>
              <a:rPr lang="it-IT" sz="1000" i="1" baseline="0" dirty="0" smtClean="0"/>
              <a:t> </a:t>
            </a:r>
          </a:p>
          <a:p>
            <a:r>
              <a:rPr lang="it-IT" sz="1000" baseline="0" dirty="0" smtClean="0"/>
              <a:t>R. Alba, L. </a:t>
            </a:r>
            <a:r>
              <a:rPr lang="it-IT" sz="1000" baseline="0" dirty="0" err="1" smtClean="0"/>
              <a:t>Calabretta</a:t>
            </a:r>
            <a:r>
              <a:rPr lang="it-IT" sz="1000" baseline="0" dirty="0" smtClean="0"/>
              <a:t>, G. Cosentino, A. Del Zoppo, A. Di Pietro, P. </a:t>
            </a:r>
            <a:r>
              <a:rPr lang="it-IT" sz="1000" baseline="0" dirty="0" err="1" smtClean="0"/>
              <a:t>Figuera</a:t>
            </a:r>
            <a:r>
              <a:rPr lang="it-IT" sz="1000" baseline="0" dirty="0" smtClean="0"/>
              <a:t>, P. </a:t>
            </a:r>
            <a:r>
              <a:rPr lang="it-IT" sz="1000" baseline="0" dirty="0" err="1" smtClean="0"/>
              <a:t>Finocchiaro</a:t>
            </a:r>
            <a:r>
              <a:rPr lang="it-IT" sz="1000" baseline="0" dirty="0" smtClean="0"/>
              <a:t>, C. </a:t>
            </a:r>
            <a:r>
              <a:rPr lang="it-IT" sz="1000" baseline="0" dirty="0" err="1" smtClean="0"/>
              <a:t>Maiolino</a:t>
            </a:r>
            <a:r>
              <a:rPr lang="it-IT" sz="1000" baseline="0" dirty="0" smtClean="0"/>
              <a:t>, D. </a:t>
            </a:r>
            <a:r>
              <a:rPr lang="it-IT" sz="1000" baseline="0" dirty="0" err="1" smtClean="0"/>
              <a:t>Santonocito</a:t>
            </a:r>
            <a:r>
              <a:rPr lang="it-IT" sz="1000" baseline="0" dirty="0" smtClean="0"/>
              <a:t>, M. Schillaci</a:t>
            </a:r>
            <a:endParaRPr lang="it-IT" sz="1000" i="1" baseline="0" dirty="0" smtClean="0"/>
          </a:p>
          <a:p>
            <a:r>
              <a:rPr lang="it-IT" sz="1000" i="1" baseline="0" dirty="0" smtClean="0"/>
              <a:t>INFN Laboratori Nazionali del Sud,</a:t>
            </a:r>
            <a:r>
              <a:rPr lang="it-IT" sz="1000" baseline="0" dirty="0" smtClean="0"/>
              <a:t> </a:t>
            </a:r>
            <a:r>
              <a:rPr lang="it-IT" sz="1000" i="1" baseline="0" dirty="0" smtClean="0"/>
              <a:t>via </a:t>
            </a:r>
            <a:r>
              <a:rPr lang="it-IT" sz="1000" i="1" baseline="0" dirty="0" err="1" smtClean="0"/>
              <a:t>S.Sofia</a:t>
            </a:r>
            <a:r>
              <a:rPr lang="it-IT" sz="1000" i="1" baseline="0" dirty="0" smtClean="0"/>
              <a:t> 62, Catania 95125, Italy</a:t>
            </a:r>
          </a:p>
          <a:p>
            <a:r>
              <a:rPr lang="it-IT" sz="1000" i="1" baseline="0" dirty="0" smtClean="0"/>
              <a:t> </a:t>
            </a:r>
          </a:p>
          <a:p>
            <a:r>
              <a:rPr lang="en-US" sz="1000" baseline="0" dirty="0" smtClean="0"/>
              <a:t>A. </a:t>
            </a:r>
            <a:r>
              <a:rPr lang="en-US" sz="1000" baseline="0" dirty="0" err="1" smtClean="0"/>
              <a:t>Kostyukov</a:t>
            </a:r>
            <a:endParaRPr lang="it-IT" sz="1000" i="1" baseline="0" dirty="0" smtClean="0"/>
          </a:p>
          <a:p>
            <a:r>
              <a:rPr lang="it-IT" sz="1000" dirty="0" smtClean="0"/>
              <a:t> </a:t>
            </a:r>
            <a:r>
              <a:rPr lang="en-US" sz="1000" i="1" baseline="0" dirty="0" err="1" smtClean="0"/>
              <a:t>Lomonosov</a:t>
            </a:r>
            <a:r>
              <a:rPr lang="en-US" sz="1000" i="1" baseline="0" dirty="0" smtClean="0"/>
              <a:t> Moscow State University, GSP-1, </a:t>
            </a:r>
            <a:r>
              <a:rPr lang="en-US" sz="1000" i="1" baseline="0" dirty="0" err="1" smtClean="0"/>
              <a:t>Leninskie</a:t>
            </a:r>
            <a:r>
              <a:rPr lang="en-US" sz="1000" i="1" baseline="0" dirty="0" smtClean="0"/>
              <a:t> Gory, Moscow 119991, Russian Federation</a:t>
            </a:r>
            <a:endParaRPr lang="it-IT" sz="1000" i="1" baseline="0" dirty="0" smtClean="0"/>
          </a:p>
          <a:p>
            <a:r>
              <a:rPr lang="en-US" sz="1000" i="1" baseline="0" dirty="0" smtClean="0"/>
              <a:t> </a:t>
            </a:r>
            <a:endParaRPr lang="it-IT" sz="1000" i="1" baseline="0" dirty="0" smtClean="0"/>
          </a:p>
          <a:p>
            <a:r>
              <a:rPr lang="it-IT" sz="1000" baseline="0" dirty="0" smtClean="0"/>
              <a:t>A. </a:t>
            </a:r>
            <a:r>
              <a:rPr lang="it-IT" sz="1000" baseline="0" dirty="0" err="1" smtClean="0"/>
              <a:t>Cammi</a:t>
            </a:r>
            <a:r>
              <a:rPr lang="it-IT" sz="1000" baseline="0" dirty="0" smtClean="0"/>
              <a:t>, </a:t>
            </a:r>
            <a:r>
              <a:rPr lang="it-IT" sz="1000" baseline="0" dirty="0" err="1" smtClean="0"/>
              <a:t>S.Bortot</a:t>
            </a:r>
            <a:r>
              <a:rPr lang="it-IT" sz="1000" baseline="0" dirty="0" smtClean="0"/>
              <a:t>, </a:t>
            </a:r>
            <a:r>
              <a:rPr lang="it-IT" sz="1000" baseline="0" dirty="0" err="1" smtClean="0"/>
              <a:t>S.Lorenzi</a:t>
            </a:r>
            <a:r>
              <a:rPr lang="it-IT" sz="1000" baseline="0" dirty="0" smtClean="0"/>
              <a:t>, M. Ricotti</a:t>
            </a:r>
            <a:endParaRPr lang="it-IT" sz="1000" i="1" baseline="0" dirty="0" smtClean="0"/>
          </a:p>
          <a:p>
            <a:r>
              <a:rPr lang="it-IT" sz="1000" i="1" baseline="0" dirty="0" smtClean="0"/>
              <a:t>Politecnico di Milano, Piazza L. da Vinci, 32, Milan 20133, Italy</a:t>
            </a:r>
          </a:p>
          <a:p>
            <a:r>
              <a:rPr lang="it-IT" sz="1000" i="1" baseline="0" dirty="0" smtClean="0"/>
              <a:t> </a:t>
            </a:r>
          </a:p>
          <a:p>
            <a:r>
              <a:rPr lang="it-IT" sz="1000" baseline="0" dirty="0" err="1" smtClean="0"/>
              <a:t>S.Dulla</a:t>
            </a:r>
            <a:r>
              <a:rPr lang="it-IT" sz="1000" baseline="0" dirty="0" smtClean="0"/>
              <a:t>, </a:t>
            </a:r>
            <a:r>
              <a:rPr lang="it-IT" sz="1000" baseline="0" dirty="0" err="1" smtClean="0"/>
              <a:t>P.Ravetto</a:t>
            </a:r>
            <a:r>
              <a:rPr lang="it-IT" sz="1000" baseline="0" dirty="0" smtClean="0"/>
              <a:t> </a:t>
            </a:r>
          </a:p>
          <a:p>
            <a:r>
              <a:rPr lang="it-IT" sz="1000" i="1" baseline="0" dirty="0" smtClean="0"/>
              <a:t>Politecnico di Torino, Corso Duca degli Abruzzi, 24, </a:t>
            </a:r>
            <a:r>
              <a:rPr lang="it-IT" sz="1000" i="1" baseline="0" dirty="0" err="1" smtClean="0"/>
              <a:t>Turin</a:t>
            </a:r>
            <a:r>
              <a:rPr lang="it-IT" sz="1000" i="1" baseline="0" dirty="0" smtClean="0"/>
              <a:t> 10129, Italy</a:t>
            </a:r>
          </a:p>
          <a:p>
            <a:r>
              <a:rPr lang="it-IT" sz="1000" i="1" baseline="0" dirty="0" smtClean="0"/>
              <a:t> </a:t>
            </a:r>
          </a:p>
          <a:p>
            <a:r>
              <a:rPr lang="it-IT" sz="1000" baseline="0" dirty="0" smtClean="0"/>
              <a:t>G. </a:t>
            </a:r>
            <a:r>
              <a:rPr lang="it-IT" sz="1000" baseline="0" dirty="0" err="1" smtClean="0"/>
              <a:t>Lomonaco</a:t>
            </a:r>
            <a:r>
              <a:rPr lang="it-IT" sz="1000" baseline="0" dirty="0" smtClean="0"/>
              <a:t>, A. Rebora </a:t>
            </a:r>
          </a:p>
          <a:p>
            <a:r>
              <a:rPr lang="it-IT" sz="1000" i="1" baseline="0" dirty="0" smtClean="0"/>
              <a:t>Università di Genova, Via all'Opera Pia, 15, Genoa 16145, Italy</a:t>
            </a:r>
          </a:p>
          <a:p>
            <a:r>
              <a:rPr lang="it-IT" sz="1000" i="1" baseline="0" dirty="0" smtClean="0"/>
              <a:t> </a:t>
            </a:r>
          </a:p>
          <a:p>
            <a:r>
              <a:rPr lang="it-IT" sz="1000" baseline="0" dirty="0" smtClean="0"/>
              <a:t>D. Chiesa, M. Clemenza, E. </a:t>
            </a:r>
            <a:r>
              <a:rPr lang="it-IT" sz="1000" baseline="0" dirty="0" err="1" smtClean="0"/>
              <a:t>Previtali</a:t>
            </a:r>
            <a:r>
              <a:rPr lang="it-IT" sz="1000" baseline="0" dirty="0" smtClean="0"/>
              <a:t>, M. </a:t>
            </a:r>
            <a:r>
              <a:rPr lang="it-IT" sz="1000" baseline="0" dirty="0" err="1" smtClean="0"/>
              <a:t>Sisti</a:t>
            </a:r>
            <a:r>
              <a:rPr lang="it-IT" sz="1000" baseline="0" dirty="0" smtClean="0"/>
              <a:t> </a:t>
            </a:r>
          </a:p>
          <a:p>
            <a:r>
              <a:rPr lang="it-IT" sz="1000" i="1" baseline="0" dirty="0" smtClean="0"/>
              <a:t>Università di Milano Bicocca, Piazza dell'Ateneo Nuovo, 1, Milan 20126, Italy</a:t>
            </a:r>
          </a:p>
          <a:p>
            <a:r>
              <a:rPr lang="it-IT" sz="1000" i="1" baseline="0" dirty="0" smtClean="0"/>
              <a:t> </a:t>
            </a:r>
          </a:p>
          <a:p>
            <a:r>
              <a:rPr lang="it-IT" sz="1000" baseline="0" dirty="0" smtClean="0"/>
              <a:t>D. </a:t>
            </a:r>
            <a:r>
              <a:rPr lang="it-IT" sz="1000" baseline="0" dirty="0" err="1" smtClean="0"/>
              <a:t>Alloni</a:t>
            </a:r>
            <a:r>
              <a:rPr lang="it-IT" sz="1000" baseline="0" dirty="0" smtClean="0"/>
              <a:t>, A. Borio di </a:t>
            </a:r>
            <a:r>
              <a:rPr lang="it-IT" sz="1000" baseline="0" dirty="0" err="1" smtClean="0"/>
              <a:t>Tigliole</a:t>
            </a:r>
            <a:r>
              <a:rPr lang="it-IT" sz="1000" dirty="0" smtClean="0">
                <a:sym typeface="Symbol"/>
              </a:rPr>
              <a:t> </a:t>
            </a:r>
            <a:r>
              <a:rPr lang="it-IT" sz="1000" baseline="0" dirty="0" smtClean="0"/>
              <a:t>, M. </a:t>
            </a:r>
            <a:r>
              <a:rPr lang="it-IT" sz="1000" baseline="0" dirty="0" err="1" smtClean="0"/>
              <a:t>Cagnazzo</a:t>
            </a:r>
            <a:r>
              <a:rPr lang="it-IT" sz="1000" baseline="0" dirty="0" smtClean="0"/>
              <a:t>, R. Cremonesi, G. </a:t>
            </a:r>
            <a:r>
              <a:rPr lang="it-IT" sz="1000" baseline="0" dirty="0" err="1" smtClean="0"/>
              <a:t>Magrotti</a:t>
            </a:r>
            <a:r>
              <a:rPr lang="it-IT" sz="1000" baseline="0" dirty="0" smtClean="0"/>
              <a:t>, S. </a:t>
            </a:r>
            <a:r>
              <a:rPr lang="it-IT" sz="1000" baseline="0" dirty="0" err="1" smtClean="0"/>
              <a:t>Manera</a:t>
            </a:r>
            <a:r>
              <a:rPr lang="it-IT" sz="1000" baseline="0" dirty="0" smtClean="0"/>
              <a:t>, F. Panza, M. </a:t>
            </a:r>
            <a:r>
              <a:rPr lang="it-IT" sz="1000" baseline="0" dirty="0" err="1" smtClean="0"/>
              <a:t>Prata</a:t>
            </a:r>
            <a:r>
              <a:rPr lang="it-IT" sz="1000" baseline="0" dirty="0" smtClean="0"/>
              <a:t>, A. </a:t>
            </a:r>
            <a:r>
              <a:rPr lang="it-IT" sz="1000" baseline="0" dirty="0" err="1" smtClean="0"/>
              <a:t>Salvini</a:t>
            </a:r>
            <a:r>
              <a:rPr lang="it-IT" sz="1000" baseline="0" dirty="0" smtClean="0"/>
              <a:t> </a:t>
            </a:r>
          </a:p>
          <a:p>
            <a:r>
              <a:rPr lang="it-IT" sz="1000" i="1" baseline="0" dirty="0" smtClean="0"/>
              <a:t>Università di Pavia (LENA), via Aselli 41, Pavia 27100, Italy</a:t>
            </a:r>
          </a:p>
          <a:p>
            <a:endParaRPr lang="en-US" sz="1000" baseline="0" dirty="0" smtClean="0"/>
          </a:p>
          <a:p>
            <a:r>
              <a:rPr lang="it-IT" sz="1000" baseline="0" dirty="0" smtClean="0">
                <a:sym typeface="Symbol"/>
              </a:rPr>
              <a:t> </a:t>
            </a:r>
            <a:r>
              <a:rPr lang="en-US" sz="1000" baseline="0" dirty="0" smtClean="0"/>
              <a:t>Currently at IAEA, </a:t>
            </a:r>
            <a:r>
              <a:rPr lang="en-GB" sz="1000" baseline="0" dirty="0" err="1" smtClean="0"/>
              <a:t>Wagramer</a:t>
            </a:r>
            <a:r>
              <a:rPr lang="en-GB" sz="1000" baseline="0" dirty="0" smtClean="0"/>
              <a:t> </a:t>
            </a:r>
            <a:r>
              <a:rPr lang="en-GB" sz="1000" baseline="0" dirty="0" err="1" smtClean="0"/>
              <a:t>Straße</a:t>
            </a:r>
            <a:r>
              <a:rPr lang="en-GB" sz="1000" baseline="0" dirty="0" smtClean="0"/>
              <a:t> 5, Vienna 1220, Austria</a:t>
            </a:r>
            <a:endParaRPr lang="it-IT" sz="1000" baseline="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179388" y="333375"/>
            <a:ext cx="8736012" cy="511175"/>
          </a:xfrm>
          <a:prstGeom prst="rect">
            <a:avLst/>
          </a:prstGeom>
          <a:noFill/>
          <a:ln w="9525">
            <a:noFill/>
            <a:miter lim="800000"/>
            <a:headEnd/>
            <a:tailEnd/>
          </a:ln>
          <a:effectLst/>
        </p:spPr>
        <p:txBody>
          <a:bodyPr anchor="b"/>
          <a:lstStyle/>
          <a:p>
            <a:pPr defTabSz="681038" eaLnBrk="1" hangingPunct="1"/>
            <a:r>
              <a:rPr lang="en-US" sz="3200" baseline="0" dirty="0">
                <a:solidFill>
                  <a:srgbClr val="3333FF"/>
                </a:solidFill>
                <a:latin typeface="Comic Sans MS" pitchFamily="84" charset="0"/>
              </a:rPr>
              <a:t>Beam spot</a:t>
            </a:r>
          </a:p>
        </p:txBody>
      </p:sp>
      <p:pic>
        <p:nvPicPr>
          <p:cNvPr id="22" name="Picture 2" descr="5"/>
          <p:cNvPicPr>
            <a:picLocks noChangeAspect="1" noChangeArrowheads="1"/>
          </p:cNvPicPr>
          <p:nvPr/>
        </p:nvPicPr>
        <p:blipFill>
          <a:blip r:embed="rId3" cstate="print"/>
          <a:srcRect/>
          <a:stretch>
            <a:fillRect/>
          </a:stretch>
        </p:blipFill>
        <p:spPr bwMode="auto">
          <a:xfrm>
            <a:off x="0" y="1397000"/>
            <a:ext cx="1711325" cy="4648200"/>
          </a:xfrm>
          <a:prstGeom prst="rect">
            <a:avLst/>
          </a:prstGeom>
          <a:noFill/>
        </p:spPr>
      </p:pic>
      <p:sp>
        <p:nvSpPr>
          <p:cNvPr id="23" name="Text Box 5"/>
          <p:cNvSpPr txBox="1">
            <a:spLocks noChangeArrowheads="1"/>
          </p:cNvSpPr>
          <p:nvPr/>
        </p:nvSpPr>
        <p:spPr bwMode="auto">
          <a:xfrm rot="16200000">
            <a:off x="1104900" y="4610101"/>
            <a:ext cx="968375" cy="336550"/>
          </a:xfrm>
          <a:prstGeom prst="rect">
            <a:avLst/>
          </a:prstGeom>
          <a:solidFill>
            <a:schemeClr val="bg1"/>
          </a:solidFill>
          <a:ln w="9525">
            <a:noFill/>
            <a:miter lim="800000"/>
            <a:headEnd/>
            <a:tailEnd/>
          </a:ln>
        </p:spPr>
        <p:txBody>
          <a:bodyPr>
            <a:spAutoFit/>
          </a:bodyPr>
          <a:lstStyle/>
          <a:p>
            <a:pPr>
              <a:spcBef>
                <a:spcPct val="50000"/>
              </a:spcBef>
            </a:pPr>
            <a:r>
              <a:rPr lang="it-IT" sz="1600" b="1" baseline="0">
                <a:solidFill>
                  <a:srgbClr val="000000"/>
                </a:solidFill>
              </a:rPr>
              <a:t>3 cm</a:t>
            </a:r>
          </a:p>
        </p:txBody>
      </p:sp>
      <p:sp>
        <p:nvSpPr>
          <p:cNvPr id="24" name="Text Box 6"/>
          <p:cNvSpPr txBox="1">
            <a:spLocks noChangeArrowheads="1"/>
          </p:cNvSpPr>
          <p:nvPr/>
        </p:nvSpPr>
        <p:spPr bwMode="auto">
          <a:xfrm>
            <a:off x="711200" y="1435100"/>
            <a:ext cx="990600" cy="336550"/>
          </a:xfrm>
          <a:prstGeom prst="rect">
            <a:avLst/>
          </a:prstGeom>
          <a:solidFill>
            <a:schemeClr val="bg1"/>
          </a:solidFill>
          <a:ln w="9525">
            <a:noFill/>
            <a:miter lim="800000"/>
            <a:headEnd/>
            <a:tailEnd/>
          </a:ln>
        </p:spPr>
        <p:txBody>
          <a:bodyPr>
            <a:spAutoFit/>
          </a:bodyPr>
          <a:lstStyle/>
          <a:p>
            <a:pPr>
              <a:spcBef>
                <a:spcPct val="50000"/>
              </a:spcBef>
            </a:pPr>
            <a:r>
              <a:rPr lang="it-IT" sz="1600" b="1" baseline="0">
                <a:solidFill>
                  <a:srgbClr val="000000"/>
                </a:solidFill>
                <a:latin typeface="ヒラギノ角ゴ Pro W3" pitchFamily="84" charset="-128"/>
              </a:rPr>
              <a:t>∼ </a:t>
            </a:r>
            <a:r>
              <a:rPr lang="it-IT" sz="1600" b="1" baseline="0">
                <a:solidFill>
                  <a:srgbClr val="000000"/>
                </a:solidFill>
              </a:rPr>
              <a:t>0.6 cm</a:t>
            </a:r>
          </a:p>
        </p:txBody>
      </p:sp>
      <p:pic>
        <p:nvPicPr>
          <p:cNvPr id="25" name="Picture 7" descr="Senza titolo1"/>
          <p:cNvPicPr>
            <a:picLocks noChangeAspect="1" noChangeArrowheads="1"/>
          </p:cNvPicPr>
          <p:nvPr/>
        </p:nvPicPr>
        <p:blipFill>
          <a:blip r:embed="rId4" cstate="print"/>
          <a:srcRect/>
          <a:stretch>
            <a:fillRect/>
          </a:stretch>
        </p:blipFill>
        <p:spPr bwMode="auto">
          <a:xfrm>
            <a:off x="1708150" y="1300163"/>
            <a:ext cx="7435850" cy="4841875"/>
          </a:xfrm>
          <a:prstGeom prst="rect">
            <a:avLst/>
          </a:prstGeom>
          <a:noFill/>
        </p:spPr>
      </p:pic>
      <p:sp>
        <p:nvSpPr>
          <p:cNvPr id="26" name="Line 8"/>
          <p:cNvSpPr>
            <a:spLocks noChangeShapeType="1"/>
          </p:cNvSpPr>
          <p:nvPr/>
        </p:nvSpPr>
        <p:spPr bwMode="auto">
          <a:xfrm>
            <a:off x="1460500" y="4286250"/>
            <a:ext cx="3175" cy="971550"/>
          </a:xfrm>
          <a:prstGeom prst="line">
            <a:avLst/>
          </a:prstGeom>
          <a:noFill/>
          <a:ln w="9525">
            <a:solidFill>
              <a:schemeClr val="tx1"/>
            </a:solidFill>
            <a:round/>
            <a:headEnd type="triangle" w="sm" len="sm"/>
            <a:tailEnd type="triangle" w="sm" len="sm"/>
          </a:ln>
        </p:spPr>
        <p:txBody>
          <a:bodyPr wrap="none" anchor="ctr"/>
          <a:lstStyle/>
          <a:p>
            <a:pPr algn="l"/>
            <a:endParaRPr lang="it-IT" sz="2400" baseline="0">
              <a:solidFill>
                <a:srgbClr val="000000"/>
              </a:solidFill>
            </a:endParaRPr>
          </a:p>
        </p:txBody>
      </p:sp>
      <p:sp>
        <p:nvSpPr>
          <p:cNvPr id="27" name="Oval 9"/>
          <p:cNvSpPr>
            <a:spLocks noChangeArrowheads="1"/>
          </p:cNvSpPr>
          <p:nvPr/>
        </p:nvSpPr>
        <p:spPr bwMode="auto">
          <a:xfrm>
            <a:off x="660400" y="2476500"/>
            <a:ext cx="457200" cy="76200"/>
          </a:xfrm>
          <a:prstGeom prst="ellipse">
            <a:avLst/>
          </a:prstGeom>
          <a:solidFill>
            <a:srgbClr val="0001FF"/>
          </a:solidFill>
          <a:ln w="9525">
            <a:solidFill>
              <a:srgbClr val="0001FF"/>
            </a:solidFill>
            <a:round/>
            <a:headEnd/>
            <a:tailEnd/>
          </a:ln>
        </p:spPr>
        <p:txBody>
          <a:bodyPr wrap="none" anchor="ctr"/>
          <a:lstStyle/>
          <a:p>
            <a:pPr algn="l"/>
            <a:endParaRPr lang="it-IT" sz="2400" baseline="0">
              <a:solidFill>
                <a:srgbClr val="000000"/>
              </a:solidFill>
            </a:endParaRPr>
          </a:p>
        </p:txBody>
      </p:sp>
      <p:sp>
        <p:nvSpPr>
          <p:cNvPr id="28" name="Line 10"/>
          <p:cNvSpPr>
            <a:spLocks noChangeShapeType="1"/>
          </p:cNvSpPr>
          <p:nvPr/>
        </p:nvSpPr>
        <p:spPr bwMode="auto">
          <a:xfrm>
            <a:off x="889000" y="2400300"/>
            <a:ext cx="228600" cy="0"/>
          </a:xfrm>
          <a:prstGeom prst="line">
            <a:avLst/>
          </a:prstGeom>
          <a:noFill/>
          <a:ln w="9525">
            <a:solidFill>
              <a:schemeClr val="tx1"/>
            </a:solidFill>
            <a:round/>
            <a:headEnd type="arrow" w="sm" len="sm"/>
            <a:tailEnd type="arrow" w="sm" len="sm"/>
          </a:ln>
        </p:spPr>
        <p:txBody>
          <a:bodyPr wrap="none" anchor="ctr"/>
          <a:lstStyle/>
          <a:p>
            <a:pPr algn="l"/>
            <a:endParaRPr lang="it-IT" sz="2400" baseline="0">
              <a:solidFill>
                <a:srgbClr val="000000"/>
              </a:solidFill>
            </a:endParaRPr>
          </a:p>
        </p:txBody>
      </p:sp>
      <p:sp>
        <p:nvSpPr>
          <p:cNvPr id="29" name="Text Box 11"/>
          <p:cNvSpPr txBox="1">
            <a:spLocks noChangeArrowheads="1"/>
          </p:cNvSpPr>
          <p:nvPr/>
        </p:nvSpPr>
        <p:spPr bwMode="auto">
          <a:xfrm>
            <a:off x="889000" y="2095500"/>
            <a:ext cx="304800" cy="336550"/>
          </a:xfrm>
          <a:prstGeom prst="rect">
            <a:avLst/>
          </a:prstGeom>
          <a:noFill/>
          <a:ln w="9525">
            <a:noFill/>
            <a:miter lim="800000"/>
            <a:headEnd/>
            <a:tailEnd/>
          </a:ln>
        </p:spPr>
        <p:txBody>
          <a:bodyPr>
            <a:spAutoFit/>
          </a:bodyPr>
          <a:lstStyle/>
          <a:p>
            <a:pPr>
              <a:spcBef>
                <a:spcPct val="50000"/>
              </a:spcBef>
            </a:pPr>
            <a:r>
              <a:rPr lang="it-IT" sz="1600" b="1" baseline="0">
                <a:solidFill>
                  <a:srgbClr val="000000"/>
                </a:solidFill>
              </a:rPr>
              <a:t>r</a:t>
            </a:r>
          </a:p>
        </p:txBody>
      </p:sp>
      <p:sp>
        <p:nvSpPr>
          <p:cNvPr id="30" name="Line 12"/>
          <p:cNvSpPr>
            <a:spLocks noChangeShapeType="1"/>
          </p:cNvSpPr>
          <p:nvPr/>
        </p:nvSpPr>
        <p:spPr bwMode="auto">
          <a:xfrm flipH="1">
            <a:off x="5105400" y="5143500"/>
            <a:ext cx="0" cy="0"/>
          </a:xfrm>
          <a:prstGeom prst="line">
            <a:avLst/>
          </a:prstGeom>
          <a:noFill/>
          <a:ln w="9525">
            <a:solidFill>
              <a:schemeClr val="bg1"/>
            </a:solidFill>
            <a:round/>
            <a:headEnd/>
            <a:tailEnd/>
          </a:ln>
        </p:spPr>
        <p:txBody>
          <a:bodyPr wrap="none" anchor="ctr"/>
          <a:lstStyle/>
          <a:p>
            <a:pPr algn="l"/>
            <a:endParaRPr lang="it-IT" sz="2400" baseline="0">
              <a:solidFill>
                <a:srgbClr val="000000"/>
              </a:solidFill>
            </a:endParaRPr>
          </a:p>
        </p:txBody>
      </p:sp>
      <p:cxnSp>
        <p:nvCxnSpPr>
          <p:cNvPr id="31" name="AutoShape 13"/>
          <p:cNvCxnSpPr>
            <a:cxnSpLocks noChangeShapeType="1"/>
            <a:stCxn id="29" idx="3"/>
          </p:cNvCxnSpPr>
          <p:nvPr/>
        </p:nvCxnSpPr>
        <p:spPr bwMode="auto">
          <a:xfrm>
            <a:off x="1193800" y="2263775"/>
            <a:ext cx="3810000" cy="3565525"/>
          </a:xfrm>
          <a:prstGeom prst="bentConnector4">
            <a:avLst>
              <a:gd name="adj1" fmla="val 16667"/>
              <a:gd name="adj2" fmla="val 100000"/>
            </a:avLst>
          </a:prstGeom>
          <a:noFill/>
          <a:ln w="38100">
            <a:solidFill>
              <a:schemeClr val="tx1"/>
            </a:solidFill>
            <a:miter lim="800000"/>
            <a:headEnd type="triangle" w="med" len="med"/>
            <a:tailEnd type="triangle" w="med" len="med"/>
          </a:ln>
        </p:spPr>
      </p:cxnSp>
      <p:sp>
        <p:nvSpPr>
          <p:cNvPr id="32" name="Text Box 14"/>
          <p:cNvSpPr txBox="1">
            <a:spLocks noChangeArrowheads="1"/>
          </p:cNvSpPr>
          <p:nvPr/>
        </p:nvSpPr>
        <p:spPr bwMode="auto">
          <a:xfrm>
            <a:off x="4838700" y="6165850"/>
            <a:ext cx="2667000" cy="650875"/>
          </a:xfrm>
          <a:prstGeom prst="rect">
            <a:avLst/>
          </a:prstGeom>
          <a:solidFill>
            <a:srgbClr val="D1DC00"/>
          </a:solidFill>
          <a:ln w="9525">
            <a:solidFill>
              <a:schemeClr val="tx1"/>
            </a:solidFill>
            <a:miter lim="800000"/>
            <a:headEnd/>
            <a:tailEnd/>
          </a:ln>
        </p:spPr>
        <p:txBody>
          <a:bodyPr>
            <a:spAutoFit/>
          </a:bodyPr>
          <a:lstStyle/>
          <a:p>
            <a:pPr>
              <a:spcBef>
                <a:spcPct val="50000"/>
              </a:spcBef>
            </a:pPr>
            <a:r>
              <a:rPr lang="it-IT" sz="3600" b="1" baseline="0">
                <a:solidFill>
                  <a:srgbClr val="000000"/>
                </a:solidFill>
              </a:rPr>
              <a:t>R = 1.5 cm</a:t>
            </a:r>
          </a:p>
        </p:txBody>
      </p:sp>
      <p:sp>
        <p:nvSpPr>
          <p:cNvPr id="33" name="Rectangle 15"/>
          <p:cNvSpPr>
            <a:spLocks noChangeArrowheads="1"/>
          </p:cNvSpPr>
          <p:nvPr/>
        </p:nvSpPr>
        <p:spPr bwMode="auto">
          <a:xfrm>
            <a:off x="2819400" y="6164263"/>
            <a:ext cx="2016125" cy="652462"/>
          </a:xfrm>
          <a:prstGeom prst="rect">
            <a:avLst/>
          </a:prstGeom>
          <a:solidFill>
            <a:schemeClr val="bg1"/>
          </a:solidFill>
          <a:ln w="9525">
            <a:solidFill>
              <a:schemeClr val="tx1"/>
            </a:solidFill>
            <a:miter lim="800000"/>
            <a:headEnd/>
            <a:tailEnd/>
          </a:ln>
          <a:effectLst/>
        </p:spPr>
        <p:txBody>
          <a:bodyPr wrap="none" anchor="ctr"/>
          <a:lstStyle/>
          <a:p>
            <a:pPr algn="l"/>
            <a:endParaRPr lang="it-IT" sz="2400" baseline="0">
              <a:solidFill>
                <a:srgbClr val="000000"/>
              </a:solidFill>
            </a:endParaRPr>
          </a:p>
        </p:txBody>
      </p:sp>
      <p:sp>
        <p:nvSpPr>
          <p:cNvPr id="34" name="Text Box 16"/>
          <p:cNvSpPr txBox="1">
            <a:spLocks noChangeArrowheads="1"/>
          </p:cNvSpPr>
          <p:nvPr/>
        </p:nvSpPr>
        <p:spPr bwMode="auto">
          <a:xfrm>
            <a:off x="3057525" y="6165850"/>
            <a:ext cx="1552575" cy="641350"/>
          </a:xfrm>
          <a:prstGeom prst="rect">
            <a:avLst/>
          </a:prstGeom>
          <a:noFill/>
          <a:ln w="9525">
            <a:noFill/>
            <a:miter lim="800000"/>
            <a:headEnd/>
            <a:tailEnd/>
          </a:ln>
          <a:effectLst/>
        </p:spPr>
        <p:txBody>
          <a:bodyPr>
            <a:spAutoFit/>
          </a:bodyPr>
          <a:lstStyle/>
          <a:p>
            <a:pPr>
              <a:lnSpc>
                <a:spcPct val="90000"/>
              </a:lnSpc>
              <a:spcBef>
                <a:spcPct val="50000"/>
              </a:spcBef>
            </a:pPr>
            <a:r>
              <a:rPr lang="it-IT" sz="2000" baseline="0">
                <a:solidFill>
                  <a:srgbClr val="000000"/>
                </a:solidFill>
              </a:rPr>
              <a:t>Dimensione proposta</a:t>
            </a:r>
          </a:p>
        </p:txBody>
      </p:sp>
      <p:sp>
        <p:nvSpPr>
          <p:cNvPr id="35" name="Line 17"/>
          <p:cNvSpPr>
            <a:spLocks noChangeShapeType="1"/>
          </p:cNvSpPr>
          <p:nvPr/>
        </p:nvSpPr>
        <p:spPr bwMode="auto">
          <a:xfrm flipH="1">
            <a:off x="7011988" y="3911600"/>
            <a:ext cx="0" cy="762000"/>
          </a:xfrm>
          <a:prstGeom prst="line">
            <a:avLst/>
          </a:prstGeom>
          <a:noFill/>
          <a:ln w="38100">
            <a:solidFill>
              <a:srgbClr val="0001FF"/>
            </a:solidFill>
            <a:round/>
            <a:headEnd/>
            <a:tailEnd type="triangle" w="med" len="med"/>
          </a:ln>
          <a:effectLst/>
        </p:spPr>
        <p:txBody>
          <a:bodyPr wrap="none" anchor="ctr"/>
          <a:lstStyle/>
          <a:p>
            <a:pPr algn="l"/>
            <a:endParaRPr lang="it-IT" sz="2400" baseline="0">
              <a:solidFill>
                <a:srgbClr val="000000"/>
              </a:solidFill>
            </a:endParaRPr>
          </a:p>
        </p:txBody>
      </p:sp>
      <p:sp>
        <p:nvSpPr>
          <p:cNvPr id="36" name="Text Box 18"/>
          <p:cNvSpPr txBox="1">
            <a:spLocks noChangeArrowheads="1"/>
          </p:cNvSpPr>
          <p:nvPr/>
        </p:nvSpPr>
        <p:spPr bwMode="auto">
          <a:xfrm>
            <a:off x="0" y="6045200"/>
            <a:ext cx="1676400" cy="336550"/>
          </a:xfrm>
          <a:prstGeom prst="rect">
            <a:avLst/>
          </a:prstGeom>
          <a:solidFill>
            <a:schemeClr val="bg1"/>
          </a:solidFill>
          <a:ln w="9525">
            <a:noFill/>
            <a:miter lim="800000"/>
            <a:headEnd/>
            <a:tailEnd/>
          </a:ln>
          <a:effectLst/>
        </p:spPr>
        <p:txBody>
          <a:bodyPr>
            <a:spAutoFit/>
          </a:bodyPr>
          <a:lstStyle/>
          <a:p>
            <a:pPr algn="r">
              <a:spcBef>
                <a:spcPct val="50000"/>
              </a:spcBef>
            </a:pPr>
            <a:r>
              <a:rPr lang="it-IT" sz="1600" i="1" baseline="0">
                <a:solidFill>
                  <a:srgbClr val="000000"/>
                </a:solidFill>
              </a:rPr>
              <a:t>(Z</a:t>
            </a:r>
            <a:r>
              <a:rPr lang="it-IT" sz="1600" i="1" baseline="-25000">
                <a:solidFill>
                  <a:srgbClr val="000000"/>
                </a:solidFill>
              </a:rPr>
              <a:t>(X)</a:t>
            </a:r>
            <a:r>
              <a:rPr lang="it-IT" sz="1600" i="1" baseline="0">
                <a:solidFill>
                  <a:srgbClr val="000000"/>
                </a:solidFill>
              </a:rPr>
              <a:t>=20·X-9.5)</a:t>
            </a:r>
          </a:p>
        </p:txBody>
      </p:sp>
      <p:sp>
        <p:nvSpPr>
          <p:cNvPr id="37" name="CasellaDiTesto 36"/>
          <p:cNvSpPr txBox="1"/>
          <p:nvPr/>
        </p:nvSpPr>
        <p:spPr>
          <a:xfrm>
            <a:off x="3047999" y="1465944"/>
            <a:ext cx="4756430" cy="400110"/>
          </a:xfrm>
          <a:prstGeom prst="rect">
            <a:avLst/>
          </a:prstGeom>
          <a:solidFill>
            <a:schemeClr val="bg1"/>
          </a:solidFill>
        </p:spPr>
        <p:txBody>
          <a:bodyPr wrap="none" rtlCol="0">
            <a:spAutoFit/>
          </a:bodyPr>
          <a:lstStyle/>
          <a:p>
            <a:pPr algn="l"/>
            <a:r>
              <a:rPr lang="en-US" sz="2000" baseline="0" dirty="0">
                <a:solidFill>
                  <a:srgbClr val="000000"/>
                </a:solidFill>
              </a:rPr>
              <a:t>Fraction of escaping protons </a:t>
            </a:r>
            <a:r>
              <a:rPr lang="en-US" sz="2000" baseline="0" dirty="0" err="1">
                <a:solidFill>
                  <a:srgbClr val="000000"/>
                </a:solidFill>
              </a:rPr>
              <a:t>vs</a:t>
            </a:r>
            <a:r>
              <a:rPr lang="en-US" sz="2000" baseline="0" dirty="0">
                <a:solidFill>
                  <a:srgbClr val="000000"/>
                </a:solidFill>
              </a:rPr>
              <a:t> radius R</a:t>
            </a:r>
            <a:endParaRPr lang="it-IT" sz="2000" baseline="0" dirty="0">
              <a:solidFill>
                <a:srgbClr val="000000"/>
              </a:solidFill>
            </a:endParaRPr>
          </a:p>
        </p:txBody>
      </p:sp>
      <p:sp>
        <p:nvSpPr>
          <p:cNvPr id="38" name="Rettangolo 37"/>
          <p:cNvSpPr/>
          <p:nvPr/>
        </p:nvSpPr>
        <p:spPr>
          <a:xfrm>
            <a:off x="5052420" y="5694626"/>
            <a:ext cx="1359668" cy="338554"/>
          </a:xfrm>
          <a:prstGeom prst="rect">
            <a:avLst/>
          </a:prstGeom>
          <a:solidFill>
            <a:schemeClr val="bg1"/>
          </a:solidFill>
        </p:spPr>
        <p:txBody>
          <a:bodyPr wrap="none">
            <a:spAutoFit/>
          </a:bodyPr>
          <a:lstStyle/>
          <a:p>
            <a:pPr algn="l"/>
            <a:r>
              <a:rPr lang="en-US" sz="1600" b="1" baseline="0" dirty="0">
                <a:solidFill>
                  <a:srgbClr val="000000"/>
                </a:solidFill>
              </a:rPr>
              <a:t>Radius (cm)</a:t>
            </a:r>
            <a:endParaRPr lang="it-IT" sz="1600" b="1" baseline="0" dirty="0">
              <a:solidFill>
                <a:srgbClr val="000000"/>
              </a:solidFill>
            </a:endParaRPr>
          </a:p>
        </p:txBody>
      </p:sp>
      <p:sp>
        <p:nvSpPr>
          <p:cNvPr id="39" name="Text Box 13"/>
          <p:cNvSpPr txBox="1">
            <a:spLocks noChangeArrowheads="1"/>
          </p:cNvSpPr>
          <p:nvPr/>
        </p:nvSpPr>
        <p:spPr bwMode="auto">
          <a:xfrm>
            <a:off x="3013982" y="6197155"/>
            <a:ext cx="1552575" cy="590931"/>
          </a:xfrm>
          <a:prstGeom prst="rect">
            <a:avLst/>
          </a:prstGeom>
          <a:solidFill>
            <a:schemeClr val="bg1"/>
          </a:solidFill>
          <a:ln w="9525">
            <a:noFill/>
            <a:miter lim="800000"/>
            <a:headEnd/>
            <a:tailEnd/>
          </a:ln>
          <a:effectLst/>
        </p:spPr>
        <p:txBody>
          <a:bodyPr>
            <a:spAutoFit/>
          </a:bodyPr>
          <a:lstStyle/>
          <a:p>
            <a:pPr>
              <a:lnSpc>
                <a:spcPct val="90000"/>
              </a:lnSpc>
              <a:spcBef>
                <a:spcPct val="50000"/>
              </a:spcBef>
            </a:pPr>
            <a:r>
              <a:rPr lang="it-IT" sz="1800" b="1" baseline="0" dirty="0" err="1">
                <a:solidFill>
                  <a:srgbClr val="000000"/>
                </a:solidFill>
              </a:rPr>
              <a:t>Proposed</a:t>
            </a:r>
            <a:r>
              <a:rPr lang="it-IT" sz="1800" b="1" baseline="0" dirty="0">
                <a:solidFill>
                  <a:srgbClr val="000000"/>
                </a:solidFill>
              </a:rPr>
              <a:t> </a:t>
            </a:r>
            <a:r>
              <a:rPr lang="it-IT" sz="1800" b="1" baseline="0" dirty="0" err="1">
                <a:solidFill>
                  <a:srgbClr val="000000"/>
                </a:solidFill>
              </a:rPr>
              <a:t>Radius</a:t>
            </a:r>
            <a:endParaRPr lang="it-IT" sz="1800" b="1" baseline="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9388" y="330200"/>
            <a:ext cx="8507412" cy="511175"/>
          </a:xfrm>
          <a:prstGeom prst="rect">
            <a:avLst/>
          </a:prstGeom>
          <a:noFill/>
          <a:ln w="9525">
            <a:noFill/>
            <a:miter lim="800000"/>
            <a:headEnd/>
            <a:tailEnd/>
          </a:ln>
          <a:effectLst/>
        </p:spPr>
        <p:txBody>
          <a:bodyPr anchor="b"/>
          <a:lstStyle/>
          <a:p>
            <a:pPr defTabSz="681038" eaLnBrk="1" hangingPunct="1"/>
            <a:r>
              <a:rPr lang="en-US" sz="3200" baseline="0" dirty="0">
                <a:solidFill>
                  <a:srgbClr val="3333FF"/>
                </a:solidFill>
                <a:latin typeface="Comic Sans MS" pitchFamily="84" charset="0"/>
              </a:rPr>
              <a:t>Target heat load and source intensity</a:t>
            </a:r>
          </a:p>
        </p:txBody>
      </p:sp>
      <p:pic>
        <p:nvPicPr>
          <p:cNvPr id="49156" name="Picture 4" descr="13"/>
          <p:cNvPicPr>
            <a:picLocks noChangeAspect="1" noChangeArrowheads="1"/>
          </p:cNvPicPr>
          <p:nvPr/>
        </p:nvPicPr>
        <p:blipFill>
          <a:blip r:embed="rId4" cstate="print"/>
          <a:srcRect/>
          <a:stretch>
            <a:fillRect/>
          </a:stretch>
        </p:blipFill>
        <p:spPr bwMode="auto">
          <a:xfrm>
            <a:off x="4572000" y="1042443"/>
            <a:ext cx="4572000" cy="3294062"/>
          </a:xfrm>
          <a:prstGeom prst="rect">
            <a:avLst/>
          </a:prstGeom>
          <a:noFill/>
        </p:spPr>
      </p:pic>
      <p:graphicFrame>
        <p:nvGraphicFramePr>
          <p:cNvPr id="49157" name="Object 5"/>
          <p:cNvGraphicFramePr>
            <a:graphicFrameLocks noChangeAspect="1"/>
          </p:cNvGraphicFramePr>
          <p:nvPr/>
        </p:nvGraphicFramePr>
        <p:xfrm>
          <a:off x="7412038" y="1936071"/>
          <a:ext cx="7883525" cy="758825"/>
        </p:xfrm>
        <a:graphic>
          <a:graphicData uri="http://schemas.openxmlformats.org/presentationml/2006/ole">
            <p:oleObj spid="_x0000_s128002" name="Equation" r:id="rId5" imgW="0" imgH="0" progId="">
              <p:embed/>
            </p:oleObj>
          </a:graphicData>
        </a:graphic>
      </p:graphicFrame>
      <p:graphicFrame>
        <p:nvGraphicFramePr>
          <p:cNvPr id="49158" name="Object 6"/>
          <p:cNvGraphicFramePr>
            <a:graphicFrameLocks noChangeAspect="1"/>
          </p:cNvGraphicFramePr>
          <p:nvPr/>
        </p:nvGraphicFramePr>
        <p:xfrm>
          <a:off x="1463675" y="3193505"/>
          <a:ext cx="1489075" cy="371475"/>
        </p:xfrm>
        <a:graphic>
          <a:graphicData uri="http://schemas.openxmlformats.org/presentationml/2006/ole">
            <p:oleObj spid="_x0000_s128003" name="Equation" r:id="rId6" imgW="0" imgH="0" progId="">
              <p:embed/>
            </p:oleObj>
          </a:graphicData>
        </a:graphic>
      </p:graphicFrame>
      <p:sp>
        <p:nvSpPr>
          <p:cNvPr id="49159" name="Text Box 7"/>
          <p:cNvSpPr txBox="1">
            <a:spLocks noChangeArrowheads="1"/>
          </p:cNvSpPr>
          <p:nvPr/>
        </p:nvSpPr>
        <p:spPr bwMode="auto">
          <a:xfrm>
            <a:off x="853944" y="2449348"/>
            <a:ext cx="2985024" cy="646331"/>
          </a:xfrm>
          <a:prstGeom prst="rect">
            <a:avLst/>
          </a:prstGeom>
          <a:noFill/>
          <a:ln w="9525">
            <a:noFill/>
            <a:miter lim="800000"/>
            <a:headEnd/>
            <a:tailEnd/>
          </a:ln>
        </p:spPr>
        <p:txBody>
          <a:bodyPr wrap="square">
            <a:spAutoFit/>
          </a:bodyPr>
          <a:lstStyle/>
          <a:p>
            <a:pPr>
              <a:spcBef>
                <a:spcPct val="50000"/>
              </a:spcBef>
            </a:pPr>
            <a:r>
              <a:rPr lang="it-IT" sz="1800" baseline="0" dirty="0" err="1">
                <a:solidFill>
                  <a:srgbClr val="000000"/>
                </a:solidFill>
              </a:rPr>
              <a:t>Important</a:t>
            </a:r>
            <a:r>
              <a:rPr lang="it-IT" sz="1800" baseline="0" dirty="0">
                <a:solidFill>
                  <a:srgbClr val="000000"/>
                </a:solidFill>
              </a:rPr>
              <a:t> </a:t>
            </a:r>
            <a:r>
              <a:rPr lang="it-IT" sz="1800" baseline="0" dirty="0" err="1">
                <a:solidFill>
                  <a:srgbClr val="000000"/>
                </a:solidFill>
              </a:rPr>
              <a:t>to</a:t>
            </a:r>
            <a:r>
              <a:rPr lang="it-IT" sz="1800" baseline="0" dirty="0">
                <a:solidFill>
                  <a:srgbClr val="000000"/>
                </a:solidFill>
              </a:rPr>
              <a:t> design the target </a:t>
            </a:r>
            <a:r>
              <a:rPr lang="it-IT" sz="1800" baseline="0" dirty="0" err="1">
                <a:solidFill>
                  <a:srgbClr val="000000"/>
                </a:solidFill>
              </a:rPr>
              <a:t>cooling</a:t>
            </a:r>
            <a:r>
              <a:rPr lang="it-IT" sz="1800" baseline="0" dirty="0">
                <a:solidFill>
                  <a:srgbClr val="000000"/>
                </a:solidFill>
              </a:rPr>
              <a:t> system</a:t>
            </a:r>
          </a:p>
        </p:txBody>
      </p:sp>
      <p:sp>
        <p:nvSpPr>
          <p:cNvPr id="49160" name="Line 8"/>
          <p:cNvSpPr>
            <a:spLocks noChangeShapeType="1"/>
          </p:cNvSpPr>
          <p:nvPr/>
        </p:nvSpPr>
        <p:spPr bwMode="auto">
          <a:xfrm>
            <a:off x="2209800" y="2152105"/>
            <a:ext cx="2057400" cy="0"/>
          </a:xfrm>
          <a:prstGeom prst="line">
            <a:avLst/>
          </a:prstGeom>
          <a:noFill/>
          <a:ln w="9525">
            <a:solidFill>
              <a:schemeClr val="tx1"/>
            </a:solidFill>
            <a:round/>
            <a:headEnd/>
            <a:tailEnd type="triangle" w="med" len="med"/>
          </a:ln>
        </p:spPr>
        <p:txBody>
          <a:bodyPr wrap="none" anchor="ctr"/>
          <a:lstStyle/>
          <a:p>
            <a:pPr algn="l"/>
            <a:endParaRPr lang="it-IT" sz="2400" baseline="0">
              <a:solidFill>
                <a:srgbClr val="000000"/>
              </a:solidFill>
            </a:endParaRPr>
          </a:p>
        </p:txBody>
      </p:sp>
      <p:sp>
        <p:nvSpPr>
          <p:cNvPr id="49161" name="Line 9"/>
          <p:cNvSpPr>
            <a:spLocks noChangeShapeType="1"/>
          </p:cNvSpPr>
          <p:nvPr/>
        </p:nvSpPr>
        <p:spPr bwMode="auto">
          <a:xfrm flipV="1">
            <a:off x="2209800" y="2152105"/>
            <a:ext cx="0" cy="304800"/>
          </a:xfrm>
          <a:prstGeom prst="line">
            <a:avLst/>
          </a:prstGeom>
          <a:noFill/>
          <a:ln w="9525">
            <a:solidFill>
              <a:schemeClr val="tx1"/>
            </a:solidFill>
            <a:round/>
            <a:headEnd/>
            <a:tailEnd/>
          </a:ln>
        </p:spPr>
        <p:txBody>
          <a:bodyPr wrap="none" anchor="ctr"/>
          <a:lstStyle/>
          <a:p>
            <a:pPr algn="l"/>
            <a:endParaRPr lang="it-IT" sz="2400" baseline="0">
              <a:solidFill>
                <a:srgbClr val="000000"/>
              </a:solidFill>
            </a:endParaRPr>
          </a:p>
        </p:txBody>
      </p:sp>
      <p:sp>
        <p:nvSpPr>
          <p:cNvPr id="49162" name="Text Box 10"/>
          <p:cNvSpPr txBox="1">
            <a:spLocks noChangeArrowheads="1"/>
          </p:cNvSpPr>
          <p:nvPr/>
        </p:nvSpPr>
        <p:spPr bwMode="auto">
          <a:xfrm>
            <a:off x="134909" y="3726905"/>
            <a:ext cx="4317167" cy="400110"/>
          </a:xfrm>
          <a:prstGeom prst="rect">
            <a:avLst/>
          </a:prstGeom>
          <a:noFill/>
          <a:ln w="9525">
            <a:noFill/>
            <a:miter lim="800000"/>
            <a:headEnd/>
            <a:tailEnd/>
          </a:ln>
        </p:spPr>
        <p:txBody>
          <a:bodyPr wrap="square">
            <a:spAutoFit/>
          </a:bodyPr>
          <a:lstStyle/>
          <a:p>
            <a:pPr>
              <a:spcBef>
                <a:spcPct val="50000"/>
              </a:spcBef>
            </a:pPr>
            <a:r>
              <a:rPr lang="it-IT" sz="2000" b="1" baseline="0" dirty="0">
                <a:solidFill>
                  <a:srgbClr val="000000"/>
                </a:solidFill>
              </a:rPr>
              <a:t>1 </a:t>
            </a:r>
            <a:r>
              <a:rPr lang="it-IT" sz="2000" b="1" baseline="0" dirty="0" err="1">
                <a:solidFill>
                  <a:srgbClr val="000000"/>
                </a:solidFill>
              </a:rPr>
              <a:t>MeV</a:t>
            </a:r>
            <a:r>
              <a:rPr lang="it-IT" sz="2000" b="1" baseline="0" dirty="0">
                <a:solidFill>
                  <a:srgbClr val="000000"/>
                </a:solidFill>
              </a:rPr>
              <a:t>/cm</a:t>
            </a:r>
            <a:r>
              <a:rPr lang="it-IT" sz="2000" b="1" dirty="0">
                <a:solidFill>
                  <a:srgbClr val="000000"/>
                </a:solidFill>
              </a:rPr>
              <a:t>3</a:t>
            </a:r>
            <a:r>
              <a:rPr lang="it-IT" sz="2000" b="1" baseline="0" dirty="0">
                <a:solidFill>
                  <a:srgbClr val="000000"/>
                </a:solidFill>
              </a:rPr>
              <a:t>/</a:t>
            </a:r>
            <a:r>
              <a:rPr lang="it-IT" sz="2000" b="1" baseline="0" dirty="0" err="1">
                <a:solidFill>
                  <a:srgbClr val="000000"/>
                </a:solidFill>
              </a:rPr>
              <a:t>p_i</a:t>
            </a:r>
            <a:r>
              <a:rPr lang="it-IT" sz="2000" b="1" baseline="0" dirty="0">
                <a:solidFill>
                  <a:srgbClr val="000000"/>
                </a:solidFill>
              </a:rPr>
              <a:t> = 0.75 </a:t>
            </a:r>
            <a:r>
              <a:rPr lang="it-IT" sz="2000" b="1" baseline="0" dirty="0" err="1">
                <a:solidFill>
                  <a:srgbClr val="000000"/>
                </a:solidFill>
              </a:rPr>
              <a:t>kWatt</a:t>
            </a:r>
            <a:r>
              <a:rPr lang="it-IT" sz="2000" b="1" baseline="0" dirty="0">
                <a:solidFill>
                  <a:srgbClr val="000000"/>
                </a:solidFill>
              </a:rPr>
              <a:t>/cm</a:t>
            </a:r>
            <a:r>
              <a:rPr lang="it-IT" sz="2000" b="1" dirty="0">
                <a:solidFill>
                  <a:srgbClr val="000000"/>
                </a:solidFill>
              </a:rPr>
              <a:t>3</a:t>
            </a:r>
            <a:endParaRPr lang="it-IT" sz="2000" b="1" baseline="0" dirty="0">
              <a:solidFill>
                <a:srgbClr val="000000"/>
              </a:solidFill>
            </a:endParaRPr>
          </a:p>
        </p:txBody>
      </p:sp>
      <p:sp>
        <p:nvSpPr>
          <p:cNvPr id="49163" name="Text Box 11"/>
          <p:cNvSpPr txBox="1">
            <a:spLocks noChangeArrowheads="1"/>
          </p:cNvSpPr>
          <p:nvPr/>
        </p:nvSpPr>
        <p:spPr bwMode="auto">
          <a:xfrm>
            <a:off x="275772" y="1009196"/>
            <a:ext cx="3483428" cy="461665"/>
          </a:xfrm>
          <a:prstGeom prst="rect">
            <a:avLst/>
          </a:prstGeom>
          <a:noFill/>
          <a:ln w="9525">
            <a:noFill/>
            <a:miter lim="800000"/>
            <a:headEnd/>
            <a:tailEnd/>
          </a:ln>
        </p:spPr>
        <p:txBody>
          <a:bodyPr wrap="square">
            <a:spAutoFit/>
          </a:bodyPr>
          <a:lstStyle/>
          <a:p>
            <a:pPr algn="l">
              <a:spcBef>
                <a:spcPct val="50000"/>
              </a:spcBef>
            </a:pPr>
            <a:r>
              <a:rPr lang="it-IT" sz="2400" baseline="0" dirty="0" err="1">
                <a:solidFill>
                  <a:srgbClr val="000000"/>
                </a:solidFill>
              </a:rPr>
              <a:t>Beam</a:t>
            </a:r>
            <a:r>
              <a:rPr lang="it-IT" sz="2400" baseline="0" dirty="0">
                <a:solidFill>
                  <a:srgbClr val="000000"/>
                </a:solidFill>
              </a:rPr>
              <a:t> </a:t>
            </a:r>
            <a:r>
              <a:rPr lang="it-IT" sz="2400" baseline="0" dirty="0" err="1">
                <a:solidFill>
                  <a:srgbClr val="000000"/>
                </a:solidFill>
              </a:rPr>
              <a:t>current</a:t>
            </a:r>
            <a:r>
              <a:rPr lang="it-IT" sz="2400" baseline="0" dirty="0">
                <a:solidFill>
                  <a:srgbClr val="000000"/>
                </a:solidFill>
              </a:rPr>
              <a:t>: 0.75 </a:t>
            </a:r>
            <a:r>
              <a:rPr lang="it-IT" sz="2400" baseline="0" dirty="0" err="1">
                <a:solidFill>
                  <a:srgbClr val="000000"/>
                </a:solidFill>
              </a:rPr>
              <a:t>mA</a:t>
            </a:r>
            <a:endParaRPr lang="it-IT" sz="2400" baseline="0" dirty="0">
              <a:solidFill>
                <a:srgbClr val="000000"/>
              </a:solidFill>
            </a:endParaRPr>
          </a:p>
        </p:txBody>
      </p:sp>
      <p:grpSp>
        <p:nvGrpSpPr>
          <p:cNvPr id="3" name="Gruppo 35"/>
          <p:cNvGrpSpPr/>
          <p:nvPr/>
        </p:nvGrpSpPr>
        <p:grpSpPr>
          <a:xfrm>
            <a:off x="4732338" y="4017394"/>
            <a:ext cx="3246436" cy="138136"/>
            <a:chOff x="4732338" y="4017394"/>
            <a:chExt cx="3246436" cy="138136"/>
          </a:xfrm>
        </p:grpSpPr>
        <p:grpSp>
          <p:nvGrpSpPr>
            <p:cNvPr id="4" name="Gruppo 34"/>
            <p:cNvGrpSpPr/>
            <p:nvPr/>
          </p:nvGrpSpPr>
          <p:grpSpPr>
            <a:xfrm>
              <a:off x="5454649" y="4017394"/>
              <a:ext cx="2524125" cy="138112"/>
              <a:chOff x="5454650" y="6535738"/>
              <a:chExt cx="2524125" cy="138112"/>
            </a:xfrm>
          </p:grpSpPr>
          <p:sp>
            <p:nvSpPr>
              <p:cNvPr id="49164" name="Text Box 12"/>
              <p:cNvSpPr txBox="1">
                <a:spLocks noChangeArrowheads="1"/>
              </p:cNvSpPr>
              <p:nvPr/>
            </p:nvSpPr>
            <p:spPr bwMode="auto">
              <a:xfrm>
                <a:off x="7099300" y="6535738"/>
                <a:ext cx="152400" cy="138112"/>
              </a:xfrm>
              <a:prstGeom prst="rect">
                <a:avLst/>
              </a:prstGeom>
              <a:solidFill>
                <a:schemeClr val="bg1"/>
              </a:solidFill>
              <a:ln w="9525">
                <a:noFill/>
                <a:miter lim="800000"/>
                <a:headEnd/>
                <a:tailEnd/>
              </a:ln>
              <a:effectLst/>
            </p:spPr>
            <p:txBody>
              <a:bodyPr>
                <a:spAutoFit/>
              </a:bodyPr>
              <a:lstStyle/>
              <a:p>
                <a:pPr>
                  <a:lnSpc>
                    <a:spcPct val="30000"/>
                  </a:lnSpc>
                  <a:spcBef>
                    <a:spcPct val="50000"/>
                  </a:spcBef>
                </a:pPr>
                <a:r>
                  <a:rPr lang="it-IT" sz="1000" b="1" baseline="0">
                    <a:solidFill>
                      <a:srgbClr val="000000"/>
                    </a:solidFill>
                  </a:rPr>
                  <a:t>1</a:t>
                </a:r>
                <a:endParaRPr lang="it-IT" sz="2400" baseline="0">
                  <a:solidFill>
                    <a:srgbClr val="000000"/>
                  </a:solidFill>
                </a:endParaRPr>
              </a:p>
            </p:txBody>
          </p:sp>
          <p:sp>
            <p:nvSpPr>
              <p:cNvPr id="49165" name="Text Box 13"/>
              <p:cNvSpPr txBox="1">
                <a:spLocks noChangeArrowheads="1"/>
              </p:cNvSpPr>
              <p:nvPr/>
            </p:nvSpPr>
            <p:spPr bwMode="auto">
              <a:xfrm>
                <a:off x="7826375" y="6535738"/>
                <a:ext cx="152400" cy="138112"/>
              </a:xfrm>
              <a:prstGeom prst="rect">
                <a:avLst/>
              </a:prstGeom>
              <a:solidFill>
                <a:schemeClr val="bg1"/>
              </a:solidFill>
              <a:ln w="9525">
                <a:noFill/>
                <a:miter lim="800000"/>
                <a:headEnd/>
                <a:tailEnd/>
              </a:ln>
              <a:effectLst/>
            </p:spPr>
            <p:txBody>
              <a:bodyPr>
                <a:spAutoFit/>
              </a:bodyPr>
              <a:lstStyle/>
              <a:p>
                <a:pPr>
                  <a:lnSpc>
                    <a:spcPct val="30000"/>
                  </a:lnSpc>
                  <a:spcBef>
                    <a:spcPct val="50000"/>
                  </a:spcBef>
                </a:pPr>
                <a:r>
                  <a:rPr lang="it-IT" sz="1000" b="1" baseline="0">
                    <a:solidFill>
                      <a:srgbClr val="000000"/>
                    </a:solidFill>
                  </a:rPr>
                  <a:t>2</a:t>
                </a:r>
                <a:endParaRPr lang="it-IT" sz="2400" baseline="0">
                  <a:solidFill>
                    <a:srgbClr val="000000"/>
                  </a:solidFill>
                </a:endParaRPr>
              </a:p>
            </p:txBody>
          </p:sp>
          <p:sp>
            <p:nvSpPr>
              <p:cNvPr id="49166" name="Text Box 14"/>
              <p:cNvSpPr txBox="1">
                <a:spLocks noChangeArrowheads="1"/>
              </p:cNvSpPr>
              <p:nvPr/>
            </p:nvSpPr>
            <p:spPr bwMode="auto">
              <a:xfrm>
                <a:off x="6372225" y="6535738"/>
                <a:ext cx="152400" cy="138112"/>
              </a:xfrm>
              <a:prstGeom prst="rect">
                <a:avLst/>
              </a:prstGeom>
              <a:solidFill>
                <a:schemeClr val="bg1"/>
              </a:solidFill>
              <a:ln w="9525">
                <a:noFill/>
                <a:miter lim="800000"/>
                <a:headEnd/>
                <a:tailEnd/>
              </a:ln>
              <a:effectLst/>
            </p:spPr>
            <p:txBody>
              <a:bodyPr>
                <a:spAutoFit/>
              </a:bodyPr>
              <a:lstStyle/>
              <a:p>
                <a:pPr>
                  <a:lnSpc>
                    <a:spcPct val="30000"/>
                  </a:lnSpc>
                  <a:spcBef>
                    <a:spcPct val="50000"/>
                  </a:spcBef>
                </a:pPr>
                <a:r>
                  <a:rPr lang="it-IT" sz="1000" b="1" baseline="0">
                    <a:solidFill>
                      <a:srgbClr val="000000"/>
                    </a:solidFill>
                  </a:rPr>
                  <a:t>0</a:t>
                </a:r>
                <a:endParaRPr lang="it-IT" sz="2400" baseline="0">
                  <a:solidFill>
                    <a:srgbClr val="000000"/>
                  </a:solidFill>
                </a:endParaRPr>
              </a:p>
            </p:txBody>
          </p:sp>
          <p:sp>
            <p:nvSpPr>
              <p:cNvPr id="49167" name="Text Box 15"/>
              <p:cNvSpPr txBox="1">
                <a:spLocks noChangeArrowheads="1"/>
              </p:cNvSpPr>
              <p:nvPr/>
            </p:nvSpPr>
            <p:spPr bwMode="auto">
              <a:xfrm>
                <a:off x="5454650" y="6535738"/>
                <a:ext cx="538163" cy="138112"/>
              </a:xfrm>
              <a:prstGeom prst="rect">
                <a:avLst/>
              </a:prstGeom>
              <a:solidFill>
                <a:schemeClr val="bg1"/>
              </a:solidFill>
              <a:ln w="9525">
                <a:noFill/>
                <a:miter lim="800000"/>
                <a:headEnd/>
                <a:tailEnd/>
              </a:ln>
              <a:effectLst/>
            </p:spPr>
            <p:txBody>
              <a:bodyPr>
                <a:spAutoFit/>
              </a:bodyPr>
              <a:lstStyle/>
              <a:p>
                <a:pPr>
                  <a:lnSpc>
                    <a:spcPct val="30000"/>
                  </a:lnSpc>
                  <a:spcBef>
                    <a:spcPct val="50000"/>
                  </a:spcBef>
                </a:pPr>
                <a:r>
                  <a:rPr lang="it-IT" sz="1000" b="1" baseline="0">
                    <a:solidFill>
                      <a:srgbClr val="000000"/>
                    </a:solidFill>
                  </a:rPr>
                  <a:t>-1</a:t>
                </a:r>
                <a:endParaRPr lang="it-IT" sz="2400" baseline="0">
                  <a:solidFill>
                    <a:srgbClr val="000000"/>
                  </a:solidFill>
                </a:endParaRPr>
              </a:p>
            </p:txBody>
          </p:sp>
        </p:grpSp>
        <p:sp>
          <p:nvSpPr>
            <p:cNvPr id="49168" name="Text Box 16"/>
            <p:cNvSpPr txBox="1">
              <a:spLocks noChangeArrowheads="1"/>
            </p:cNvSpPr>
            <p:nvPr/>
          </p:nvSpPr>
          <p:spPr bwMode="auto">
            <a:xfrm>
              <a:off x="4732338" y="4017418"/>
              <a:ext cx="538162" cy="138112"/>
            </a:xfrm>
            <a:prstGeom prst="rect">
              <a:avLst/>
            </a:prstGeom>
            <a:solidFill>
              <a:schemeClr val="bg1"/>
            </a:solidFill>
            <a:ln w="9525">
              <a:noFill/>
              <a:miter lim="800000"/>
              <a:headEnd/>
              <a:tailEnd/>
            </a:ln>
            <a:effectLst/>
          </p:spPr>
          <p:txBody>
            <a:bodyPr>
              <a:spAutoFit/>
            </a:bodyPr>
            <a:lstStyle/>
            <a:p>
              <a:pPr>
                <a:lnSpc>
                  <a:spcPct val="30000"/>
                </a:lnSpc>
                <a:spcBef>
                  <a:spcPct val="50000"/>
                </a:spcBef>
              </a:pPr>
              <a:r>
                <a:rPr lang="it-IT" sz="1000" b="1" baseline="0">
                  <a:solidFill>
                    <a:srgbClr val="000000"/>
                  </a:solidFill>
                </a:rPr>
                <a:t>-2</a:t>
              </a:r>
              <a:endParaRPr lang="it-IT" sz="2400" baseline="0">
                <a:solidFill>
                  <a:srgbClr val="000000"/>
                </a:solidFill>
              </a:endParaRPr>
            </a:p>
          </p:txBody>
        </p:sp>
      </p:grpSp>
      <p:sp>
        <p:nvSpPr>
          <p:cNvPr id="49169" name="Rectangle 17"/>
          <p:cNvSpPr>
            <a:spLocks noChangeArrowheads="1"/>
          </p:cNvSpPr>
          <p:nvPr/>
        </p:nvSpPr>
        <p:spPr bwMode="auto">
          <a:xfrm>
            <a:off x="4800600" y="3879305"/>
            <a:ext cx="76200" cy="152400"/>
          </a:xfrm>
          <a:prstGeom prst="rect">
            <a:avLst/>
          </a:prstGeom>
          <a:solidFill>
            <a:schemeClr val="bg1"/>
          </a:solidFill>
          <a:ln w="9525">
            <a:noFill/>
            <a:miter lim="800000"/>
            <a:headEnd/>
            <a:tailEnd/>
          </a:ln>
          <a:effectLst/>
        </p:spPr>
        <p:txBody>
          <a:bodyPr wrap="none" anchor="ctr"/>
          <a:lstStyle/>
          <a:p>
            <a:pPr algn="l"/>
            <a:endParaRPr lang="it-IT" sz="2400" baseline="0">
              <a:solidFill>
                <a:srgbClr val="000000"/>
              </a:solidFill>
            </a:endParaRPr>
          </a:p>
        </p:txBody>
      </p:sp>
      <p:sp>
        <p:nvSpPr>
          <p:cNvPr id="49170" name="Text Box 18"/>
          <p:cNvSpPr txBox="1">
            <a:spLocks noChangeArrowheads="1"/>
          </p:cNvSpPr>
          <p:nvPr/>
        </p:nvSpPr>
        <p:spPr bwMode="auto">
          <a:xfrm rot="16200000">
            <a:off x="4630738" y="3901530"/>
            <a:ext cx="433387" cy="138113"/>
          </a:xfrm>
          <a:prstGeom prst="rect">
            <a:avLst/>
          </a:prstGeom>
          <a:noFill/>
          <a:ln w="9525">
            <a:noFill/>
            <a:miter lim="800000"/>
            <a:headEnd/>
            <a:tailEnd/>
          </a:ln>
          <a:effectLst/>
        </p:spPr>
        <p:txBody>
          <a:bodyPr anchor="b">
            <a:spAutoFit/>
          </a:bodyPr>
          <a:lstStyle/>
          <a:p>
            <a:pPr>
              <a:lnSpc>
                <a:spcPct val="30000"/>
              </a:lnSpc>
              <a:spcBef>
                <a:spcPct val="50000"/>
              </a:spcBef>
            </a:pPr>
            <a:r>
              <a:rPr lang="it-IT" sz="1000" b="1" baseline="0">
                <a:solidFill>
                  <a:srgbClr val="000000"/>
                </a:solidFill>
              </a:rPr>
              <a:t>-10</a:t>
            </a:r>
            <a:endParaRPr lang="it-IT" sz="1000" baseline="0">
              <a:solidFill>
                <a:srgbClr val="000000"/>
              </a:solidFill>
            </a:endParaRPr>
          </a:p>
        </p:txBody>
      </p:sp>
      <p:sp>
        <p:nvSpPr>
          <p:cNvPr id="49171" name="Rectangle 19"/>
          <p:cNvSpPr>
            <a:spLocks noChangeArrowheads="1"/>
          </p:cNvSpPr>
          <p:nvPr/>
        </p:nvSpPr>
        <p:spPr bwMode="auto">
          <a:xfrm>
            <a:off x="4800600" y="3471318"/>
            <a:ext cx="76200" cy="152400"/>
          </a:xfrm>
          <a:prstGeom prst="rect">
            <a:avLst/>
          </a:prstGeom>
          <a:solidFill>
            <a:schemeClr val="bg1"/>
          </a:solidFill>
          <a:ln w="9525">
            <a:noFill/>
            <a:miter lim="800000"/>
            <a:headEnd/>
            <a:tailEnd/>
          </a:ln>
          <a:effectLst/>
        </p:spPr>
        <p:txBody>
          <a:bodyPr wrap="none" anchor="ctr"/>
          <a:lstStyle/>
          <a:p>
            <a:pPr algn="l"/>
            <a:endParaRPr lang="it-IT" sz="2400" baseline="0">
              <a:solidFill>
                <a:srgbClr val="000000"/>
              </a:solidFill>
            </a:endParaRPr>
          </a:p>
        </p:txBody>
      </p:sp>
      <p:sp>
        <p:nvSpPr>
          <p:cNvPr id="49172" name="Text Box 20"/>
          <p:cNvSpPr txBox="1">
            <a:spLocks noChangeArrowheads="1"/>
          </p:cNvSpPr>
          <p:nvPr/>
        </p:nvSpPr>
        <p:spPr bwMode="auto">
          <a:xfrm rot="16200000">
            <a:off x="4630738" y="3472905"/>
            <a:ext cx="433387" cy="138113"/>
          </a:xfrm>
          <a:prstGeom prst="rect">
            <a:avLst/>
          </a:prstGeom>
          <a:noFill/>
          <a:ln w="9525">
            <a:noFill/>
            <a:miter lim="800000"/>
            <a:headEnd/>
            <a:tailEnd/>
          </a:ln>
          <a:effectLst/>
        </p:spPr>
        <p:txBody>
          <a:bodyPr anchor="b">
            <a:spAutoFit/>
          </a:bodyPr>
          <a:lstStyle/>
          <a:p>
            <a:pPr>
              <a:lnSpc>
                <a:spcPct val="30000"/>
              </a:lnSpc>
              <a:spcBef>
                <a:spcPct val="50000"/>
              </a:spcBef>
            </a:pPr>
            <a:r>
              <a:rPr lang="it-IT" sz="1000" b="1" baseline="0">
                <a:solidFill>
                  <a:srgbClr val="000000"/>
                </a:solidFill>
              </a:rPr>
              <a:t>-5</a:t>
            </a:r>
            <a:endParaRPr lang="it-IT" sz="1000" baseline="0">
              <a:solidFill>
                <a:srgbClr val="000000"/>
              </a:solidFill>
            </a:endParaRPr>
          </a:p>
        </p:txBody>
      </p:sp>
      <p:sp>
        <p:nvSpPr>
          <p:cNvPr id="49173" name="Rectangle 21"/>
          <p:cNvSpPr>
            <a:spLocks noChangeArrowheads="1"/>
          </p:cNvSpPr>
          <p:nvPr/>
        </p:nvSpPr>
        <p:spPr bwMode="auto">
          <a:xfrm>
            <a:off x="4800600" y="3041105"/>
            <a:ext cx="76200" cy="152400"/>
          </a:xfrm>
          <a:prstGeom prst="rect">
            <a:avLst/>
          </a:prstGeom>
          <a:solidFill>
            <a:schemeClr val="bg1"/>
          </a:solidFill>
          <a:ln w="9525">
            <a:noFill/>
            <a:miter lim="800000"/>
            <a:headEnd/>
            <a:tailEnd/>
          </a:ln>
          <a:effectLst/>
        </p:spPr>
        <p:txBody>
          <a:bodyPr wrap="none" anchor="ctr"/>
          <a:lstStyle/>
          <a:p>
            <a:pPr algn="l"/>
            <a:endParaRPr lang="it-IT" sz="2400" baseline="0">
              <a:solidFill>
                <a:srgbClr val="000000"/>
              </a:solidFill>
            </a:endParaRPr>
          </a:p>
        </p:txBody>
      </p:sp>
      <p:sp>
        <p:nvSpPr>
          <p:cNvPr id="49174" name="Text Box 22"/>
          <p:cNvSpPr txBox="1">
            <a:spLocks noChangeArrowheads="1"/>
          </p:cNvSpPr>
          <p:nvPr/>
        </p:nvSpPr>
        <p:spPr bwMode="auto">
          <a:xfrm rot="16200000">
            <a:off x="4630738" y="3036342"/>
            <a:ext cx="433388" cy="138113"/>
          </a:xfrm>
          <a:prstGeom prst="rect">
            <a:avLst/>
          </a:prstGeom>
          <a:noFill/>
          <a:ln w="9525">
            <a:noFill/>
            <a:miter lim="800000"/>
            <a:headEnd/>
            <a:tailEnd/>
          </a:ln>
          <a:effectLst/>
        </p:spPr>
        <p:txBody>
          <a:bodyPr anchor="b">
            <a:spAutoFit/>
          </a:bodyPr>
          <a:lstStyle/>
          <a:p>
            <a:pPr>
              <a:lnSpc>
                <a:spcPct val="30000"/>
              </a:lnSpc>
              <a:spcBef>
                <a:spcPct val="50000"/>
              </a:spcBef>
            </a:pPr>
            <a:r>
              <a:rPr lang="it-IT" sz="1000" b="1" baseline="0">
                <a:solidFill>
                  <a:srgbClr val="000000"/>
                </a:solidFill>
              </a:rPr>
              <a:t>0</a:t>
            </a:r>
            <a:endParaRPr lang="it-IT" sz="1000" baseline="0">
              <a:solidFill>
                <a:srgbClr val="000000"/>
              </a:solidFill>
            </a:endParaRPr>
          </a:p>
        </p:txBody>
      </p:sp>
      <p:sp>
        <p:nvSpPr>
          <p:cNvPr id="49175" name="Rectangle 23"/>
          <p:cNvSpPr>
            <a:spLocks noChangeArrowheads="1"/>
          </p:cNvSpPr>
          <p:nvPr/>
        </p:nvSpPr>
        <p:spPr bwMode="auto">
          <a:xfrm>
            <a:off x="4800600" y="2583905"/>
            <a:ext cx="76200" cy="152400"/>
          </a:xfrm>
          <a:prstGeom prst="rect">
            <a:avLst/>
          </a:prstGeom>
          <a:solidFill>
            <a:schemeClr val="bg1"/>
          </a:solidFill>
          <a:ln w="9525">
            <a:noFill/>
            <a:miter lim="800000"/>
            <a:headEnd/>
            <a:tailEnd/>
          </a:ln>
          <a:effectLst/>
        </p:spPr>
        <p:txBody>
          <a:bodyPr wrap="none" anchor="ctr"/>
          <a:lstStyle/>
          <a:p>
            <a:pPr algn="l"/>
            <a:endParaRPr lang="it-IT" sz="2400" baseline="0">
              <a:solidFill>
                <a:srgbClr val="000000"/>
              </a:solidFill>
            </a:endParaRPr>
          </a:p>
        </p:txBody>
      </p:sp>
      <p:sp>
        <p:nvSpPr>
          <p:cNvPr id="49176" name="Text Box 24"/>
          <p:cNvSpPr txBox="1">
            <a:spLocks noChangeArrowheads="1"/>
          </p:cNvSpPr>
          <p:nvPr/>
        </p:nvSpPr>
        <p:spPr bwMode="auto">
          <a:xfrm rot="16200000">
            <a:off x="4630738" y="2602955"/>
            <a:ext cx="433387" cy="138113"/>
          </a:xfrm>
          <a:prstGeom prst="rect">
            <a:avLst/>
          </a:prstGeom>
          <a:noFill/>
          <a:ln w="9525">
            <a:noFill/>
            <a:miter lim="800000"/>
            <a:headEnd/>
            <a:tailEnd/>
          </a:ln>
          <a:effectLst/>
        </p:spPr>
        <p:txBody>
          <a:bodyPr anchor="b">
            <a:spAutoFit/>
          </a:bodyPr>
          <a:lstStyle/>
          <a:p>
            <a:pPr>
              <a:lnSpc>
                <a:spcPct val="30000"/>
              </a:lnSpc>
              <a:spcBef>
                <a:spcPct val="50000"/>
              </a:spcBef>
            </a:pPr>
            <a:r>
              <a:rPr lang="it-IT" sz="1000" b="1" baseline="0">
                <a:solidFill>
                  <a:srgbClr val="000000"/>
                </a:solidFill>
              </a:rPr>
              <a:t>5</a:t>
            </a:r>
            <a:endParaRPr lang="it-IT" sz="1000" baseline="0">
              <a:solidFill>
                <a:srgbClr val="000000"/>
              </a:solidFill>
            </a:endParaRPr>
          </a:p>
        </p:txBody>
      </p:sp>
      <p:sp>
        <p:nvSpPr>
          <p:cNvPr id="49177" name="Rectangle 25"/>
          <p:cNvSpPr>
            <a:spLocks noChangeArrowheads="1"/>
          </p:cNvSpPr>
          <p:nvPr/>
        </p:nvSpPr>
        <p:spPr bwMode="auto">
          <a:xfrm>
            <a:off x="4800600" y="2202905"/>
            <a:ext cx="76200" cy="152400"/>
          </a:xfrm>
          <a:prstGeom prst="rect">
            <a:avLst/>
          </a:prstGeom>
          <a:solidFill>
            <a:schemeClr val="bg1"/>
          </a:solidFill>
          <a:ln w="9525">
            <a:noFill/>
            <a:miter lim="800000"/>
            <a:headEnd/>
            <a:tailEnd/>
          </a:ln>
          <a:effectLst/>
        </p:spPr>
        <p:txBody>
          <a:bodyPr wrap="none" anchor="ctr"/>
          <a:lstStyle/>
          <a:p>
            <a:pPr algn="l"/>
            <a:endParaRPr lang="it-IT" sz="2400" baseline="0">
              <a:solidFill>
                <a:srgbClr val="000000"/>
              </a:solidFill>
            </a:endParaRPr>
          </a:p>
        </p:txBody>
      </p:sp>
      <p:sp>
        <p:nvSpPr>
          <p:cNvPr id="49178" name="Text Box 26"/>
          <p:cNvSpPr txBox="1">
            <a:spLocks noChangeArrowheads="1"/>
          </p:cNvSpPr>
          <p:nvPr/>
        </p:nvSpPr>
        <p:spPr bwMode="auto">
          <a:xfrm rot="16200000">
            <a:off x="4630738" y="2180680"/>
            <a:ext cx="433387" cy="138113"/>
          </a:xfrm>
          <a:prstGeom prst="rect">
            <a:avLst/>
          </a:prstGeom>
          <a:noFill/>
          <a:ln w="9525">
            <a:noFill/>
            <a:miter lim="800000"/>
            <a:headEnd/>
            <a:tailEnd/>
          </a:ln>
          <a:effectLst/>
        </p:spPr>
        <p:txBody>
          <a:bodyPr anchor="b">
            <a:spAutoFit/>
          </a:bodyPr>
          <a:lstStyle/>
          <a:p>
            <a:pPr>
              <a:lnSpc>
                <a:spcPct val="30000"/>
              </a:lnSpc>
              <a:spcBef>
                <a:spcPct val="50000"/>
              </a:spcBef>
            </a:pPr>
            <a:r>
              <a:rPr lang="it-IT" sz="1000" b="1" baseline="0">
                <a:solidFill>
                  <a:srgbClr val="000000"/>
                </a:solidFill>
              </a:rPr>
              <a:t>10</a:t>
            </a:r>
          </a:p>
        </p:txBody>
      </p:sp>
      <p:sp>
        <p:nvSpPr>
          <p:cNvPr id="49179" name="Rectangle 27"/>
          <p:cNvSpPr>
            <a:spLocks noChangeArrowheads="1"/>
          </p:cNvSpPr>
          <p:nvPr/>
        </p:nvSpPr>
        <p:spPr bwMode="auto">
          <a:xfrm>
            <a:off x="4800600" y="1745705"/>
            <a:ext cx="76200" cy="152400"/>
          </a:xfrm>
          <a:prstGeom prst="rect">
            <a:avLst/>
          </a:prstGeom>
          <a:solidFill>
            <a:schemeClr val="bg1"/>
          </a:solidFill>
          <a:ln w="9525">
            <a:noFill/>
            <a:miter lim="800000"/>
            <a:headEnd/>
            <a:tailEnd/>
          </a:ln>
          <a:effectLst/>
        </p:spPr>
        <p:txBody>
          <a:bodyPr wrap="none" anchor="ctr"/>
          <a:lstStyle/>
          <a:p>
            <a:pPr algn="l"/>
            <a:endParaRPr lang="it-IT" sz="2400" baseline="0">
              <a:solidFill>
                <a:srgbClr val="000000"/>
              </a:solidFill>
            </a:endParaRPr>
          </a:p>
        </p:txBody>
      </p:sp>
      <p:sp>
        <p:nvSpPr>
          <p:cNvPr id="49180" name="Text Box 28"/>
          <p:cNvSpPr txBox="1">
            <a:spLocks noChangeArrowheads="1"/>
          </p:cNvSpPr>
          <p:nvPr/>
        </p:nvSpPr>
        <p:spPr bwMode="auto">
          <a:xfrm rot="16200000">
            <a:off x="4630738" y="1753642"/>
            <a:ext cx="433388" cy="138113"/>
          </a:xfrm>
          <a:prstGeom prst="rect">
            <a:avLst/>
          </a:prstGeom>
          <a:noFill/>
          <a:ln w="9525">
            <a:noFill/>
            <a:miter lim="800000"/>
            <a:headEnd/>
            <a:tailEnd/>
          </a:ln>
          <a:effectLst/>
        </p:spPr>
        <p:txBody>
          <a:bodyPr anchor="b">
            <a:spAutoFit/>
          </a:bodyPr>
          <a:lstStyle/>
          <a:p>
            <a:pPr>
              <a:lnSpc>
                <a:spcPct val="30000"/>
              </a:lnSpc>
              <a:spcBef>
                <a:spcPct val="50000"/>
              </a:spcBef>
            </a:pPr>
            <a:r>
              <a:rPr lang="it-IT" sz="1000" b="1" baseline="0">
                <a:solidFill>
                  <a:srgbClr val="000000"/>
                </a:solidFill>
              </a:rPr>
              <a:t>15</a:t>
            </a:r>
          </a:p>
        </p:txBody>
      </p:sp>
      <p:sp>
        <p:nvSpPr>
          <p:cNvPr id="49181" name="Rectangle 29"/>
          <p:cNvSpPr>
            <a:spLocks noChangeArrowheads="1"/>
          </p:cNvSpPr>
          <p:nvPr/>
        </p:nvSpPr>
        <p:spPr bwMode="auto">
          <a:xfrm>
            <a:off x="4800600" y="3883025"/>
            <a:ext cx="76200" cy="152400"/>
          </a:xfrm>
          <a:prstGeom prst="rect">
            <a:avLst/>
          </a:prstGeom>
          <a:solidFill>
            <a:schemeClr val="bg1"/>
          </a:solidFill>
          <a:ln w="9525">
            <a:noFill/>
            <a:miter lim="800000"/>
            <a:headEnd/>
            <a:tailEnd/>
          </a:ln>
          <a:effectLst/>
        </p:spPr>
        <p:txBody>
          <a:bodyPr wrap="none" anchor="ctr"/>
          <a:lstStyle/>
          <a:p>
            <a:pPr algn="l"/>
            <a:endParaRPr lang="it-IT" sz="2400" baseline="0">
              <a:solidFill>
                <a:srgbClr val="000000"/>
              </a:solidFill>
            </a:endParaRPr>
          </a:p>
        </p:txBody>
      </p:sp>
      <p:sp>
        <p:nvSpPr>
          <p:cNvPr id="49182" name="Text Box 30"/>
          <p:cNvSpPr txBox="1">
            <a:spLocks noChangeArrowheads="1"/>
          </p:cNvSpPr>
          <p:nvPr/>
        </p:nvSpPr>
        <p:spPr bwMode="auto">
          <a:xfrm rot="16200000">
            <a:off x="4630738" y="3846512"/>
            <a:ext cx="433388" cy="138113"/>
          </a:xfrm>
          <a:prstGeom prst="rect">
            <a:avLst/>
          </a:prstGeom>
          <a:noFill/>
          <a:ln w="9525">
            <a:noFill/>
            <a:miter lim="800000"/>
            <a:headEnd/>
            <a:tailEnd/>
          </a:ln>
          <a:effectLst/>
        </p:spPr>
        <p:txBody>
          <a:bodyPr anchor="b">
            <a:spAutoFit/>
          </a:bodyPr>
          <a:lstStyle/>
          <a:p>
            <a:pPr>
              <a:lnSpc>
                <a:spcPct val="30000"/>
              </a:lnSpc>
              <a:spcBef>
                <a:spcPct val="50000"/>
              </a:spcBef>
            </a:pPr>
            <a:r>
              <a:rPr lang="it-IT" sz="1000" b="1" baseline="0">
                <a:solidFill>
                  <a:srgbClr val="000000"/>
                </a:solidFill>
              </a:rPr>
              <a:t>20</a:t>
            </a:r>
          </a:p>
        </p:txBody>
      </p:sp>
      <p:sp>
        <p:nvSpPr>
          <p:cNvPr id="49184" name="Text Box 32"/>
          <p:cNvSpPr txBox="1">
            <a:spLocks noChangeArrowheads="1"/>
          </p:cNvSpPr>
          <p:nvPr/>
        </p:nvSpPr>
        <p:spPr bwMode="auto">
          <a:xfrm>
            <a:off x="713282" y="4736811"/>
            <a:ext cx="4419600" cy="396875"/>
          </a:xfrm>
          <a:prstGeom prst="rect">
            <a:avLst/>
          </a:prstGeom>
          <a:noFill/>
          <a:ln w="9525">
            <a:noFill/>
            <a:miter lim="800000"/>
            <a:headEnd/>
            <a:tailEnd/>
          </a:ln>
        </p:spPr>
        <p:txBody>
          <a:bodyPr>
            <a:spAutoFit/>
          </a:bodyPr>
          <a:lstStyle/>
          <a:p>
            <a:pPr algn="l">
              <a:spcBef>
                <a:spcPct val="50000"/>
              </a:spcBef>
            </a:pPr>
            <a:r>
              <a:rPr lang="it-IT" sz="2000" baseline="0" dirty="0">
                <a:solidFill>
                  <a:srgbClr val="000000"/>
                </a:solidFill>
              </a:rPr>
              <a:t>Total </a:t>
            </a:r>
            <a:r>
              <a:rPr lang="it-IT" sz="2000" baseline="0" dirty="0" err="1">
                <a:solidFill>
                  <a:srgbClr val="000000"/>
                </a:solidFill>
              </a:rPr>
              <a:t>neutron</a:t>
            </a:r>
            <a:r>
              <a:rPr lang="it-IT" sz="2000" baseline="0" dirty="0">
                <a:solidFill>
                  <a:srgbClr val="000000"/>
                </a:solidFill>
              </a:rPr>
              <a:t> </a:t>
            </a:r>
            <a:r>
              <a:rPr lang="it-IT" sz="2000" baseline="0" dirty="0" err="1">
                <a:solidFill>
                  <a:srgbClr val="000000"/>
                </a:solidFill>
              </a:rPr>
              <a:t>yield</a:t>
            </a:r>
            <a:r>
              <a:rPr lang="it-IT" sz="2000" baseline="0" dirty="0">
                <a:solidFill>
                  <a:srgbClr val="000000"/>
                </a:solidFill>
              </a:rPr>
              <a:t>:</a:t>
            </a:r>
          </a:p>
        </p:txBody>
      </p:sp>
      <p:pic>
        <p:nvPicPr>
          <p:cNvPr id="2" name="Picture 7"/>
          <p:cNvPicPr>
            <a:picLocks noChangeAspect="1" noChangeArrowheads="1"/>
          </p:cNvPicPr>
          <p:nvPr/>
        </p:nvPicPr>
        <p:blipFill>
          <a:blip r:embed="rId7" cstate="print"/>
          <a:srcRect/>
          <a:stretch>
            <a:fillRect/>
          </a:stretch>
        </p:blipFill>
        <p:spPr bwMode="auto">
          <a:xfrm>
            <a:off x="149903" y="5311485"/>
            <a:ext cx="6751938" cy="1114767"/>
          </a:xfrm>
          <a:prstGeom prst="rect">
            <a:avLst/>
          </a:prstGeom>
          <a:noFill/>
          <a:ln w="9525">
            <a:noFill/>
            <a:miter lim="800000"/>
            <a:headEnd/>
            <a:tailEnd/>
          </a:ln>
        </p:spPr>
      </p:pic>
      <p:sp>
        <p:nvSpPr>
          <p:cNvPr id="34" name="Text Box 32"/>
          <p:cNvSpPr txBox="1">
            <a:spLocks noChangeArrowheads="1"/>
          </p:cNvSpPr>
          <p:nvPr/>
        </p:nvSpPr>
        <p:spPr bwMode="auto">
          <a:xfrm>
            <a:off x="6910466" y="5603742"/>
            <a:ext cx="2218544" cy="461665"/>
          </a:xfrm>
          <a:prstGeom prst="rect">
            <a:avLst/>
          </a:prstGeom>
          <a:noFill/>
          <a:ln w="9525">
            <a:noFill/>
            <a:miter lim="800000"/>
            <a:headEnd/>
            <a:tailEnd/>
          </a:ln>
        </p:spPr>
        <p:txBody>
          <a:bodyPr wrap="square">
            <a:spAutoFit/>
          </a:bodyPr>
          <a:lstStyle/>
          <a:p>
            <a:pPr algn="l">
              <a:spcBef>
                <a:spcPct val="50000"/>
              </a:spcBef>
            </a:pPr>
            <a:r>
              <a:rPr lang="en-US" sz="2400" b="1" baseline="0" dirty="0">
                <a:solidFill>
                  <a:srgbClr val="000000"/>
                </a:solidFill>
              </a:rPr>
              <a:t>Neutrons/sec</a:t>
            </a:r>
            <a:endParaRPr lang="it-IT" sz="2400" b="1" baseline="0"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73353" y="571857"/>
            <a:ext cx="5553075" cy="2940050"/>
          </a:xfrm>
          <a:prstGeom prst="rect">
            <a:avLst/>
          </a:prstGeom>
        </p:spPr>
      </p:pic>
      <p:pic>
        <p:nvPicPr>
          <p:cNvPr id="4" name="Immagine 3"/>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735097" y="3603200"/>
            <a:ext cx="1276350" cy="2349500"/>
          </a:xfrm>
          <a:prstGeom prst="rect">
            <a:avLst/>
          </a:prstGeom>
        </p:spPr>
      </p:pic>
      <p:pic>
        <p:nvPicPr>
          <p:cNvPr id="5" name="Immagine 4"/>
          <p:cNvPicPr/>
          <p:nvPr/>
        </p:nvPicPr>
        <p:blipFill>
          <a:blip r:embed="rId4" cstate="print">
            <a:extLst>
              <a:ext uri="{BEBA8EAE-BF5A-486C-A8C5-ECC9F3942E4B}">
                <a14:imgProps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14:imgLayer r:embed="rId17">
                    <a14:imgEffect>
                      <a14:sharpenSoften amount="25000"/>
                    </a14:imgEffect>
                    <a14:imgEffect>
                      <a14:brightnessContrast contrast="20000"/>
                    </a14:imgEffect>
                  </a14:imgLayer>
                </a14:imgProps>
              </a:ex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3133097" y="3705200"/>
            <a:ext cx="5348605" cy="2235200"/>
          </a:xfrm>
          <a:prstGeom prst="rect">
            <a:avLst/>
          </a:prstGeom>
        </p:spPr>
      </p:pic>
      <p:sp>
        <p:nvSpPr>
          <p:cNvPr id="6" name="CasellaDiTesto 5"/>
          <p:cNvSpPr txBox="1"/>
          <p:nvPr/>
        </p:nvSpPr>
        <p:spPr>
          <a:xfrm>
            <a:off x="1129554" y="3137425"/>
            <a:ext cx="3586238" cy="400110"/>
          </a:xfrm>
          <a:prstGeom prst="rect">
            <a:avLst/>
          </a:prstGeom>
          <a:noFill/>
        </p:spPr>
        <p:txBody>
          <a:bodyPr wrap="none" rtlCol="0">
            <a:spAutoFit/>
          </a:bodyPr>
          <a:lstStyle/>
          <a:p>
            <a:r>
              <a:rPr lang="en-US" sz="2000" b="1" baseline="0" dirty="0" smtClean="0"/>
              <a:t>Beam spot size at the target</a:t>
            </a:r>
            <a:endParaRPr lang="it-IT" sz="2000" b="1" baseline="0" dirty="0"/>
          </a:p>
        </p:txBody>
      </p:sp>
      <p:sp>
        <p:nvSpPr>
          <p:cNvPr id="7" name="CasellaDiTesto 6"/>
          <p:cNvSpPr txBox="1"/>
          <p:nvPr/>
        </p:nvSpPr>
        <p:spPr>
          <a:xfrm>
            <a:off x="1608190" y="6059150"/>
            <a:ext cx="6425467" cy="707886"/>
          </a:xfrm>
          <a:prstGeom prst="rect">
            <a:avLst/>
          </a:prstGeom>
          <a:noFill/>
        </p:spPr>
        <p:txBody>
          <a:bodyPr wrap="square" rtlCol="0">
            <a:spAutoFit/>
          </a:bodyPr>
          <a:lstStyle/>
          <a:p>
            <a:r>
              <a:rPr lang="en-US" sz="2000" b="1" baseline="0" dirty="0" smtClean="0"/>
              <a:t>The beam profile (in absence of the target) remains constant along the target length </a:t>
            </a:r>
            <a:r>
              <a:rPr lang="en-US" sz="2000" b="1" baseline="0" dirty="0" smtClean="0">
                <a:sym typeface="Wingdings" pitchFamily="2" charset="2"/>
              </a:rPr>
              <a:t> parallel beam</a:t>
            </a:r>
            <a:endParaRPr lang="it-IT" sz="2000" b="1" baseline="0" dirty="0"/>
          </a:p>
        </p:txBody>
      </p:sp>
      <p:sp>
        <p:nvSpPr>
          <p:cNvPr id="8" name="Rectangle 2"/>
          <p:cNvSpPr>
            <a:spLocks noChangeArrowheads="1"/>
          </p:cNvSpPr>
          <p:nvPr/>
        </p:nvSpPr>
        <p:spPr bwMode="auto">
          <a:xfrm>
            <a:off x="218576" y="0"/>
            <a:ext cx="8507412" cy="511175"/>
          </a:xfrm>
          <a:prstGeom prst="rect">
            <a:avLst/>
          </a:prstGeom>
          <a:noFill/>
          <a:ln w="9525">
            <a:noFill/>
            <a:miter lim="800000"/>
            <a:headEnd/>
            <a:tailEnd/>
          </a:ln>
          <a:effectLst/>
        </p:spPr>
        <p:txBody>
          <a:bodyPr anchor="b"/>
          <a:lstStyle/>
          <a:p>
            <a:pPr defTabSz="681038" eaLnBrk="1" hangingPunct="1"/>
            <a:r>
              <a:rPr lang="en-US" sz="3200" baseline="0" dirty="0" smtClean="0">
                <a:solidFill>
                  <a:srgbClr val="3333FF"/>
                </a:solidFill>
                <a:latin typeface="Comic Sans MS" pitchFamily="84" charset="0"/>
              </a:rPr>
              <a:t>Beam Transport</a:t>
            </a:r>
            <a:endParaRPr lang="en-US" sz="3200" baseline="0" dirty="0">
              <a:solidFill>
                <a:srgbClr val="3333FF"/>
              </a:solidFill>
              <a:latin typeface="Comic Sans MS" pitchFamily="8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tup.gif"/>
          <p:cNvPicPr>
            <a:picLocks noChangeAspect="1"/>
          </p:cNvPicPr>
          <p:nvPr/>
        </p:nvPicPr>
        <p:blipFill>
          <a:blip r:embed="rId3" cstate="print"/>
          <a:stretch>
            <a:fillRect/>
          </a:stretch>
        </p:blipFill>
        <p:spPr>
          <a:xfrm>
            <a:off x="0" y="2671787"/>
            <a:ext cx="4777110" cy="4186213"/>
          </a:xfrm>
          <a:prstGeom prst="rect">
            <a:avLst/>
          </a:prstGeom>
        </p:spPr>
      </p:pic>
      <p:sp>
        <p:nvSpPr>
          <p:cNvPr id="3" name="CasellaDiTesto 2"/>
          <p:cNvSpPr txBox="1"/>
          <p:nvPr/>
        </p:nvSpPr>
        <p:spPr>
          <a:xfrm>
            <a:off x="0" y="-1761"/>
            <a:ext cx="6035040" cy="2739211"/>
          </a:xfrm>
          <a:prstGeom prst="rect">
            <a:avLst/>
          </a:prstGeom>
          <a:noFill/>
        </p:spPr>
        <p:txBody>
          <a:bodyPr wrap="square" rtlCol="0">
            <a:spAutoFit/>
          </a:bodyPr>
          <a:lstStyle/>
          <a:p>
            <a:pPr algn="l" eaLnBrk="1" fontAlgn="auto" hangingPunct="1">
              <a:spcBef>
                <a:spcPts val="0"/>
              </a:spcBef>
              <a:spcAft>
                <a:spcPts val="0"/>
              </a:spcAft>
            </a:pPr>
            <a:r>
              <a:rPr lang="en-US" sz="2400" b="1" baseline="0" dirty="0" smtClean="0">
                <a:solidFill>
                  <a:prstClr val="black"/>
                </a:solidFill>
                <a:latin typeface="Calibri"/>
                <a:ea typeface="+mn-ea"/>
              </a:rPr>
              <a:t>Measurement of differential </a:t>
            </a:r>
            <a:r>
              <a:rPr lang="en-US" sz="2400" b="1" baseline="0" dirty="0">
                <a:solidFill>
                  <a:prstClr val="black"/>
                </a:solidFill>
                <a:latin typeface="Calibri"/>
                <a:ea typeface="+mn-ea"/>
              </a:rPr>
              <a:t>neutron yield from thick </a:t>
            </a:r>
            <a:r>
              <a:rPr lang="en-US" sz="2400" b="1" dirty="0">
                <a:solidFill>
                  <a:prstClr val="black"/>
                </a:solidFill>
                <a:latin typeface="Calibri"/>
                <a:ea typeface="+mn-ea"/>
              </a:rPr>
              <a:t>9</a:t>
            </a:r>
            <a:r>
              <a:rPr lang="en-US" sz="2400" b="1" baseline="0" dirty="0">
                <a:solidFill>
                  <a:prstClr val="black"/>
                </a:solidFill>
                <a:latin typeface="Calibri"/>
                <a:ea typeface="+mn-ea"/>
              </a:rPr>
              <a:t>Be </a:t>
            </a:r>
            <a:r>
              <a:rPr lang="en-US" sz="2400" b="1" baseline="0" dirty="0" smtClean="0">
                <a:solidFill>
                  <a:prstClr val="black"/>
                </a:solidFill>
                <a:latin typeface="Calibri"/>
                <a:ea typeface="+mn-ea"/>
              </a:rPr>
              <a:t>target </a:t>
            </a:r>
            <a:r>
              <a:rPr lang="it-IT" sz="2400" b="1" baseline="0" dirty="0" smtClean="0">
                <a:latin typeface="+mn-lt"/>
              </a:rPr>
              <a:t>(</a:t>
            </a:r>
            <a:r>
              <a:rPr lang="it-IT" sz="2400" b="1" baseline="0" dirty="0" err="1" smtClean="0">
                <a:latin typeface="+mn-lt"/>
              </a:rPr>
              <a:t>experiment</a:t>
            </a:r>
            <a:r>
              <a:rPr lang="it-IT" sz="2400" b="1" baseline="0" dirty="0" smtClean="0">
                <a:latin typeface="+mn-lt"/>
              </a:rPr>
              <a:t> </a:t>
            </a:r>
            <a:r>
              <a:rPr lang="it-IT" sz="2400" b="1" baseline="0" dirty="0" err="1" smtClean="0">
                <a:latin typeface="+mn-lt"/>
              </a:rPr>
              <a:t>performed</a:t>
            </a:r>
            <a:r>
              <a:rPr lang="it-IT" sz="2400" b="1" baseline="0" dirty="0" smtClean="0">
                <a:latin typeface="+mn-lt"/>
              </a:rPr>
              <a:t> at INFN Laboratori Nazionali del Sud)</a:t>
            </a:r>
            <a:endParaRPr lang="en-US" sz="2400" b="1" baseline="0" dirty="0" smtClean="0">
              <a:solidFill>
                <a:prstClr val="black"/>
              </a:solidFill>
              <a:latin typeface="+mn-lt"/>
              <a:ea typeface="+mn-ea"/>
            </a:endParaRPr>
          </a:p>
          <a:p>
            <a:pPr algn="l" eaLnBrk="1" fontAlgn="auto" hangingPunct="1">
              <a:spcBef>
                <a:spcPts val="0"/>
              </a:spcBef>
              <a:spcAft>
                <a:spcPts val="0"/>
              </a:spcAft>
            </a:pPr>
            <a:endParaRPr lang="en-US" sz="1000" b="1" baseline="0" dirty="0">
              <a:solidFill>
                <a:prstClr val="black"/>
              </a:solidFill>
              <a:latin typeface="Calibri"/>
              <a:ea typeface="+mn-ea"/>
            </a:endParaRPr>
          </a:p>
          <a:p>
            <a:pPr algn="l" eaLnBrk="1" fontAlgn="auto" hangingPunct="1">
              <a:spcBef>
                <a:spcPts val="0"/>
              </a:spcBef>
              <a:spcAft>
                <a:spcPts val="0"/>
              </a:spcAft>
              <a:buFont typeface="Arial" pitchFamily="34" charset="0"/>
              <a:buChar char="•"/>
            </a:pPr>
            <a:r>
              <a:rPr lang="en-US" sz="1800" baseline="0" dirty="0">
                <a:solidFill>
                  <a:prstClr val="black"/>
                </a:solidFill>
                <a:latin typeface="Calibri"/>
                <a:ea typeface="+mn-ea"/>
              </a:rPr>
              <a:t>Beam - </a:t>
            </a:r>
            <a:r>
              <a:rPr lang="en-US" sz="1800" baseline="0" dirty="0" err="1">
                <a:solidFill>
                  <a:prstClr val="black"/>
                </a:solidFill>
                <a:latin typeface="Calibri"/>
                <a:ea typeface="+mn-ea"/>
              </a:rPr>
              <a:t>E</a:t>
            </a:r>
            <a:r>
              <a:rPr lang="en-US" sz="1800" baseline="-25000" dirty="0" err="1">
                <a:solidFill>
                  <a:prstClr val="black"/>
                </a:solidFill>
                <a:latin typeface="Calibri"/>
                <a:ea typeface="+mn-ea"/>
              </a:rPr>
              <a:t>p</a:t>
            </a:r>
            <a:r>
              <a:rPr lang="en-US" sz="1800" baseline="0" dirty="0">
                <a:solidFill>
                  <a:prstClr val="black"/>
                </a:solidFill>
                <a:latin typeface="Calibri"/>
                <a:ea typeface="+mn-ea"/>
              </a:rPr>
              <a:t>=62 MeV, </a:t>
            </a:r>
            <a:r>
              <a:rPr lang="en-US" sz="1800" baseline="0" dirty="0" smtClean="0">
                <a:solidFill>
                  <a:prstClr val="black"/>
                </a:solidFill>
                <a:latin typeface="Calibri"/>
                <a:ea typeface="+mn-ea"/>
              </a:rPr>
              <a:t>I</a:t>
            </a:r>
            <a:r>
              <a:rPr lang="en-US" sz="1800" baseline="-25000" dirty="0" smtClean="0">
                <a:solidFill>
                  <a:prstClr val="black"/>
                </a:solidFill>
                <a:latin typeface="Calibri"/>
                <a:ea typeface="+mn-ea"/>
              </a:rPr>
              <a:t>p</a:t>
            </a:r>
            <a:r>
              <a:rPr lang="en-US" sz="1800" baseline="0" dirty="0" smtClean="0">
                <a:solidFill>
                  <a:prstClr val="black"/>
                </a:solidFill>
                <a:latin typeface="Calibri"/>
                <a:ea typeface="+mn-ea"/>
                <a:sym typeface="Symbol"/>
              </a:rPr>
              <a:t></a:t>
            </a:r>
            <a:r>
              <a:rPr lang="en-US" sz="1800" baseline="0" dirty="0">
                <a:solidFill>
                  <a:prstClr val="black"/>
                </a:solidFill>
                <a:latin typeface="Calibri"/>
                <a:ea typeface="+mn-ea"/>
                <a:sym typeface="Symbol"/>
              </a:rPr>
              <a:t>3</a:t>
            </a:r>
            <a:r>
              <a:rPr lang="en-US" sz="1800" baseline="0" dirty="0" smtClean="0">
                <a:solidFill>
                  <a:prstClr val="black"/>
                </a:solidFill>
                <a:latin typeface="Calibri"/>
                <a:ea typeface="+mn-ea"/>
              </a:rPr>
              <a:t>0 </a:t>
            </a:r>
            <a:r>
              <a:rPr lang="en-US" sz="1800" baseline="0" dirty="0" err="1">
                <a:solidFill>
                  <a:prstClr val="black"/>
                </a:solidFill>
                <a:latin typeface="Calibri"/>
                <a:ea typeface="+mn-ea"/>
              </a:rPr>
              <a:t>pA</a:t>
            </a:r>
            <a:r>
              <a:rPr lang="en-US" sz="1800" baseline="0" dirty="0">
                <a:solidFill>
                  <a:prstClr val="black"/>
                </a:solidFill>
                <a:latin typeface="Calibri"/>
                <a:ea typeface="+mn-ea"/>
              </a:rPr>
              <a:t>, 1/5 bunch suppression,</a:t>
            </a:r>
          </a:p>
          <a:p>
            <a:pPr algn="l" eaLnBrk="1" fontAlgn="auto" hangingPunct="1">
              <a:spcBef>
                <a:spcPts val="0"/>
              </a:spcBef>
              <a:spcAft>
                <a:spcPts val="0"/>
              </a:spcAft>
              <a:buFont typeface="Arial" pitchFamily="34" charset="0"/>
              <a:buChar char="•"/>
            </a:pPr>
            <a:r>
              <a:rPr lang="en-US" sz="1800" baseline="0" dirty="0">
                <a:solidFill>
                  <a:prstClr val="black"/>
                </a:solidFill>
                <a:latin typeface="Calibri"/>
                <a:ea typeface="+mn-ea"/>
              </a:rPr>
              <a:t>Target – pure </a:t>
            </a:r>
            <a:r>
              <a:rPr lang="en-US" sz="1800" dirty="0">
                <a:solidFill>
                  <a:prstClr val="black"/>
                </a:solidFill>
                <a:latin typeface="Calibri"/>
                <a:ea typeface="+mn-ea"/>
              </a:rPr>
              <a:t>9</a:t>
            </a:r>
            <a:r>
              <a:rPr lang="en-US" sz="1800" baseline="0" dirty="0">
                <a:solidFill>
                  <a:prstClr val="black"/>
                </a:solidFill>
                <a:latin typeface="Calibri"/>
                <a:ea typeface="+mn-ea"/>
              </a:rPr>
              <a:t>Be cylinder 3cm×3.5cm ,</a:t>
            </a:r>
          </a:p>
          <a:p>
            <a:pPr algn="l" eaLnBrk="1" fontAlgn="auto" hangingPunct="1">
              <a:spcBef>
                <a:spcPts val="0"/>
              </a:spcBef>
              <a:spcAft>
                <a:spcPts val="0"/>
              </a:spcAft>
              <a:buFont typeface="Arial" pitchFamily="34" charset="0"/>
              <a:buChar char="•"/>
            </a:pPr>
            <a:r>
              <a:rPr lang="en-US" sz="1800" baseline="0" dirty="0">
                <a:solidFill>
                  <a:prstClr val="black"/>
                </a:solidFill>
                <a:latin typeface="Calibri"/>
                <a:ea typeface="+mn-ea"/>
              </a:rPr>
              <a:t>Detector – liquid </a:t>
            </a:r>
            <a:r>
              <a:rPr lang="en-US" sz="1800" baseline="0" dirty="0" err="1">
                <a:solidFill>
                  <a:prstClr val="black"/>
                </a:solidFill>
                <a:latin typeface="Calibri"/>
                <a:ea typeface="+mn-ea"/>
              </a:rPr>
              <a:t>scintillator</a:t>
            </a:r>
            <a:r>
              <a:rPr lang="en-US" sz="1800" baseline="0" dirty="0">
                <a:solidFill>
                  <a:prstClr val="black"/>
                </a:solidFill>
                <a:latin typeface="Calibri"/>
                <a:ea typeface="+mn-ea"/>
              </a:rPr>
              <a:t> </a:t>
            </a:r>
            <a:r>
              <a:rPr lang="en-US" sz="1800" baseline="0" dirty="0" smtClean="0">
                <a:solidFill>
                  <a:prstClr val="black"/>
                </a:solidFill>
                <a:latin typeface="Calibri"/>
                <a:ea typeface="+mn-ea"/>
                <a:sym typeface="Wingdings" pitchFamily="2" charset="2"/>
              </a:rPr>
              <a:t></a:t>
            </a:r>
            <a:r>
              <a:rPr lang="en-US" sz="1800" baseline="0" dirty="0" smtClean="0">
                <a:solidFill>
                  <a:prstClr val="black"/>
                </a:solidFill>
                <a:latin typeface="Calibri"/>
                <a:ea typeface="+mn-ea"/>
              </a:rPr>
              <a:t>PSD</a:t>
            </a:r>
            <a:r>
              <a:rPr lang="en-US" sz="1800" baseline="0" dirty="0">
                <a:solidFill>
                  <a:prstClr val="black"/>
                </a:solidFill>
                <a:latin typeface="Calibri"/>
                <a:ea typeface="+mn-ea"/>
              </a:rPr>
              <a:t>,</a:t>
            </a:r>
          </a:p>
          <a:p>
            <a:pPr algn="l" eaLnBrk="1" fontAlgn="auto" hangingPunct="1">
              <a:spcBef>
                <a:spcPts val="0"/>
              </a:spcBef>
              <a:spcAft>
                <a:spcPts val="0"/>
              </a:spcAft>
              <a:buFont typeface="Arial" pitchFamily="34" charset="0"/>
              <a:buChar char="•"/>
            </a:pPr>
            <a:r>
              <a:rPr lang="en-US" sz="1800" baseline="0" dirty="0">
                <a:solidFill>
                  <a:prstClr val="black"/>
                </a:solidFill>
                <a:latin typeface="Calibri"/>
                <a:ea typeface="+mn-ea"/>
              </a:rPr>
              <a:t>Method – Time-Of-Flight, reference time is given by RF,</a:t>
            </a:r>
          </a:p>
          <a:p>
            <a:pPr algn="l" eaLnBrk="1" fontAlgn="auto" hangingPunct="1">
              <a:spcBef>
                <a:spcPts val="0"/>
              </a:spcBef>
              <a:spcAft>
                <a:spcPts val="0"/>
              </a:spcAft>
              <a:buFont typeface="Arial" pitchFamily="34" charset="0"/>
              <a:buChar char="•"/>
            </a:pPr>
            <a:r>
              <a:rPr lang="en-US" sz="1800" baseline="0" dirty="0">
                <a:solidFill>
                  <a:prstClr val="black"/>
                </a:solidFill>
                <a:latin typeface="Calibri"/>
                <a:ea typeface="+mn-ea"/>
              </a:rPr>
              <a:t>Normalization – charge deposited on the </a:t>
            </a:r>
            <a:r>
              <a:rPr lang="en-US" sz="1800" baseline="0" dirty="0" smtClean="0">
                <a:solidFill>
                  <a:prstClr val="black"/>
                </a:solidFill>
                <a:latin typeface="Calibri"/>
                <a:ea typeface="+mn-ea"/>
              </a:rPr>
              <a:t>target</a:t>
            </a:r>
            <a:endParaRPr lang="en-US" sz="1800" baseline="0" dirty="0">
              <a:solidFill>
                <a:prstClr val="black"/>
              </a:solidFill>
              <a:latin typeface="Calibri"/>
              <a:ea typeface="+mn-ea"/>
            </a:endParaRPr>
          </a:p>
        </p:txBody>
      </p:sp>
      <p:sp>
        <p:nvSpPr>
          <p:cNvPr id="5" name="CasellaDiTesto 4"/>
          <p:cNvSpPr txBox="1"/>
          <p:nvPr/>
        </p:nvSpPr>
        <p:spPr>
          <a:xfrm>
            <a:off x="5076056" y="3723079"/>
            <a:ext cx="4067944" cy="2862322"/>
          </a:xfrm>
          <a:prstGeom prst="rect">
            <a:avLst/>
          </a:prstGeom>
          <a:noFill/>
        </p:spPr>
        <p:txBody>
          <a:bodyPr wrap="square" rtlCol="0">
            <a:spAutoFit/>
          </a:bodyPr>
          <a:lstStyle/>
          <a:p>
            <a:pPr algn="l" eaLnBrk="1" fontAlgn="auto" hangingPunct="1">
              <a:spcBef>
                <a:spcPts val="0"/>
              </a:spcBef>
              <a:spcAft>
                <a:spcPts val="0"/>
              </a:spcAft>
            </a:pPr>
            <a:r>
              <a:rPr lang="en-US" sz="1800" baseline="0" dirty="0">
                <a:solidFill>
                  <a:prstClr val="black"/>
                </a:solidFill>
                <a:latin typeface="Calibri"/>
                <a:ea typeface="+mn-ea"/>
              </a:rPr>
              <a:t>Experimental setup:</a:t>
            </a:r>
          </a:p>
          <a:p>
            <a:pPr algn="l" eaLnBrk="1" fontAlgn="auto" hangingPunct="1">
              <a:spcBef>
                <a:spcPts val="0"/>
              </a:spcBef>
              <a:spcAft>
                <a:spcPts val="0"/>
              </a:spcAft>
              <a:buFont typeface="Arial" pitchFamily="34" charset="0"/>
              <a:buChar char="•"/>
            </a:pPr>
            <a:r>
              <a:rPr lang="en-US" sz="1800" baseline="0" dirty="0">
                <a:solidFill>
                  <a:prstClr val="black"/>
                </a:solidFill>
                <a:latin typeface="Calibri"/>
                <a:ea typeface="+mn-ea"/>
              </a:rPr>
              <a:t>8 detectors measured </a:t>
            </a:r>
            <a:r>
              <a:rPr lang="en-US" sz="1800" baseline="0" dirty="0" smtClean="0">
                <a:solidFill>
                  <a:prstClr val="black"/>
                </a:solidFill>
                <a:latin typeface="Calibri"/>
                <a:ea typeface="+mn-ea"/>
              </a:rPr>
              <a:t>simultaneously</a:t>
            </a:r>
          </a:p>
          <a:p>
            <a:pPr algn="l" eaLnBrk="1" fontAlgn="auto" hangingPunct="1">
              <a:spcBef>
                <a:spcPts val="0"/>
              </a:spcBef>
              <a:spcAft>
                <a:spcPts val="0"/>
              </a:spcAft>
              <a:buFont typeface="Arial" pitchFamily="34" charset="0"/>
              <a:buChar char="•"/>
            </a:pPr>
            <a:endParaRPr lang="en-US" sz="1800" baseline="0" dirty="0">
              <a:solidFill>
                <a:prstClr val="black"/>
              </a:solidFill>
              <a:latin typeface="Calibri"/>
              <a:ea typeface="+mn-ea"/>
            </a:endParaRPr>
          </a:p>
          <a:p>
            <a:pPr algn="l" eaLnBrk="1" fontAlgn="auto" hangingPunct="1">
              <a:spcBef>
                <a:spcPts val="0"/>
              </a:spcBef>
              <a:spcAft>
                <a:spcPts val="0"/>
              </a:spcAft>
              <a:buFont typeface="Arial" pitchFamily="34" charset="0"/>
              <a:buChar char="•"/>
            </a:pPr>
            <a:r>
              <a:rPr lang="en-US" sz="1800" baseline="0" dirty="0">
                <a:solidFill>
                  <a:prstClr val="black"/>
                </a:solidFill>
                <a:latin typeface="Calibri"/>
                <a:ea typeface="+mn-ea"/>
              </a:rPr>
              <a:t>Two dynamical ranges: </a:t>
            </a:r>
            <a:r>
              <a:rPr lang="en-US" sz="1800" baseline="0" dirty="0" err="1">
                <a:solidFill>
                  <a:prstClr val="black"/>
                </a:solidFill>
                <a:latin typeface="Calibri"/>
                <a:ea typeface="+mn-ea"/>
              </a:rPr>
              <a:t>T</a:t>
            </a:r>
            <a:r>
              <a:rPr lang="en-US" sz="1800" baseline="-25000" dirty="0" err="1">
                <a:solidFill>
                  <a:prstClr val="black"/>
                </a:solidFill>
                <a:latin typeface="Calibri"/>
                <a:ea typeface="+mn-ea"/>
              </a:rPr>
              <a:t>n</a:t>
            </a:r>
            <a:r>
              <a:rPr lang="en-US" sz="1800" baseline="0" dirty="0">
                <a:solidFill>
                  <a:prstClr val="black"/>
                </a:solidFill>
                <a:latin typeface="Calibri"/>
                <a:ea typeface="+mn-ea"/>
              </a:rPr>
              <a:t>=0.5-2 MeV (left side, 4 small detectors at 75 cm) and </a:t>
            </a:r>
            <a:r>
              <a:rPr lang="en-US" sz="1800" baseline="0" dirty="0" err="1">
                <a:solidFill>
                  <a:prstClr val="black"/>
                </a:solidFill>
                <a:latin typeface="Calibri"/>
                <a:ea typeface="+mn-ea"/>
              </a:rPr>
              <a:t>T</a:t>
            </a:r>
            <a:r>
              <a:rPr lang="en-US" sz="1800" baseline="-25000" dirty="0" err="1">
                <a:solidFill>
                  <a:prstClr val="black"/>
                </a:solidFill>
                <a:latin typeface="Calibri"/>
                <a:ea typeface="+mn-ea"/>
              </a:rPr>
              <a:t>n</a:t>
            </a:r>
            <a:r>
              <a:rPr lang="en-US" sz="1800" baseline="0" dirty="0">
                <a:solidFill>
                  <a:prstClr val="black"/>
                </a:solidFill>
                <a:latin typeface="Calibri"/>
                <a:ea typeface="+mn-ea"/>
              </a:rPr>
              <a:t>=2-60 MeV (right side, 4 large detectors at 150 cm),</a:t>
            </a:r>
          </a:p>
          <a:p>
            <a:pPr algn="l" eaLnBrk="1" fontAlgn="auto" hangingPunct="1">
              <a:spcBef>
                <a:spcPts val="0"/>
              </a:spcBef>
              <a:spcAft>
                <a:spcPts val="0"/>
              </a:spcAft>
              <a:buFont typeface="Arial" pitchFamily="34" charset="0"/>
              <a:buChar char="•"/>
            </a:pPr>
            <a:endParaRPr lang="en-US" sz="1800" baseline="0" dirty="0" smtClean="0">
              <a:solidFill>
                <a:prstClr val="black"/>
              </a:solidFill>
              <a:latin typeface="Calibri"/>
              <a:ea typeface="+mn-ea"/>
            </a:endParaRPr>
          </a:p>
          <a:p>
            <a:pPr algn="l" eaLnBrk="1" fontAlgn="auto" hangingPunct="1">
              <a:spcBef>
                <a:spcPts val="0"/>
              </a:spcBef>
              <a:spcAft>
                <a:spcPts val="0"/>
              </a:spcAft>
              <a:buFont typeface="Arial" pitchFamily="34" charset="0"/>
              <a:buChar char="•"/>
            </a:pPr>
            <a:r>
              <a:rPr lang="en-US" sz="1800" baseline="0" dirty="0" smtClean="0">
                <a:solidFill>
                  <a:prstClr val="black"/>
                </a:solidFill>
                <a:latin typeface="Calibri"/>
                <a:ea typeface="+mn-ea"/>
              </a:rPr>
              <a:t>Charge </a:t>
            </a:r>
            <a:r>
              <a:rPr lang="en-US" sz="1800" baseline="0" dirty="0">
                <a:solidFill>
                  <a:prstClr val="black"/>
                </a:solidFill>
                <a:latin typeface="Calibri"/>
                <a:ea typeface="+mn-ea"/>
              </a:rPr>
              <a:t>deposited on the target collected by </a:t>
            </a:r>
            <a:r>
              <a:rPr lang="en-US" sz="1800" baseline="0" dirty="0" smtClean="0">
                <a:solidFill>
                  <a:prstClr val="black"/>
                </a:solidFill>
                <a:latin typeface="Calibri"/>
                <a:ea typeface="+mn-ea"/>
              </a:rPr>
              <a:t>Digital </a:t>
            </a:r>
            <a:r>
              <a:rPr lang="en-US" sz="1800" baseline="0" dirty="0">
                <a:solidFill>
                  <a:prstClr val="black"/>
                </a:solidFill>
                <a:latin typeface="Calibri"/>
                <a:ea typeface="+mn-ea"/>
              </a:rPr>
              <a:t>Current </a:t>
            </a:r>
            <a:r>
              <a:rPr lang="en-US" sz="1800" baseline="0" dirty="0" smtClean="0">
                <a:solidFill>
                  <a:prstClr val="black"/>
                </a:solidFill>
                <a:latin typeface="Calibri"/>
                <a:ea typeface="+mn-ea"/>
              </a:rPr>
              <a:t>Integrator</a:t>
            </a:r>
            <a:endParaRPr lang="en-US" sz="1800" baseline="0" dirty="0">
              <a:solidFill>
                <a:prstClr val="black"/>
              </a:solidFill>
              <a:latin typeface="Calibri"/>
              <a:ea typeface="+mn-ea"/>
            </a:endParaRPr>
          </a:p>
        </p:txBody>
      </p:sp>
      <p:graphicFrame>
        <p:nvGraphicFramePr>
          <p:cNvPr id="69634" name="Object 2"/>
          <p:cNvGraphicFramePr>
            <a:graphicFrameLocks noChangeAspect="1"/>
          </p:cNvGraphicFramePr>
          <p:nvPr/>
        </p:nvGraphicFramePr>
        <p:xfrm>
          <a:off x="5954437" y="1484784"/>
          <a:ext cx="2836862" cy="1058862"/>
        </p:xfrm>
        <a:graphic>
          <a:graphicData uri="http://schemas.openxmlformats.org/presentationml/2006/ole">
            <p:oleObj spid="_x0000_s132098" name="Equazione" r:id="rId4" imgW="1358640" imgH="507960" progId="Equation.3">
              <p:embed/>
            </p:oleObj>
          </a:graphicData>
        </a:graphic>
      </p:graphicFrame>
      <p:grpSp>
        <p:nvGrpSpPr>
          <p:cNvPr id="7" name="Gruppo 12"/>
          <p:cNvGrpSpPr/>
          <p:nvPr/>
        </p:nvGrpSpPr>
        <p:grpSpPr>
          <a:xfrm>
            <a:off x="5873683" y="405933"/>
            <a:ext cx="891817" cy="737331"/>
            <a:chOff x="2437537" y="404664"/>
            <a:chExt cx="891817" cy="737331"/>
          </a:xfrm>
        </p:grpSpPr>
        <p:cxnSp>
          <p:nvCxnSpPr>
            <p:cNvPr id="37" name="Connettore 1 36"/>
            <p:cNvCxnSpPr/>
            <p:nvPr/>
          </p:nvCxnSpPr>
          <p:spPr>
            <a:xfrm flipV="1">
              <a:off x="2437537" y="1124744"/>
              <a:ext cx="550287" cy="172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rot="5400000" flipH="1" flipV="1">
              <a:off x="2627784" y="764704"/>
              <a:ext cx="7200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2987824" y="404664"/>
              <a:ext cx="3415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rot="5400000" flipH="1" flipV="1">
              <a:off x="2967753" y="776427"/>
              <a:ext cx="72008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8" name="Gruppo 17"/>
          <p:cNvGrpSpPr/>
          <p:nvPr/>
        </p:nvGrpSpPr>
        <p:grpSpPr>
          <a:xfrm>
            <a:off x="6763370" y="404664"/>
            <a:ext cx="1704617" cy="731803"/>
            <a:chOff x="1624737" y="404664"/>
            <a:chExt cx="1704617" cy="731803"/>
          </a:xfrm>
        </p:grpSpPr>
        <p:cxnSp>
          <p:nvCxnSpPr>
            <p:cNvPr id="33" name="Connettore 1 32"/>
            <p:cNvCxnSpPr/>
            <p:nvPr/>
          </p:nvCxnSpPr>
          <p:spPr>
            <a:xfrm>
              <a:off x="1624737" y="1118550"/>
              <a:ext cx="1363087" cy="61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rot="5400000" flipH="1" flipV="1">
              <a:off x="2627784" y="764704"/>
              <a:ext cx="7200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2987824" y="404664"/>
              <a:ext cx="3415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rot="5400000" flipH="1" flipV="1">
              <a:off x="2967753" y="776427"/>
              <a:ext cx="720080"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8" name="Connettore 1 27"/>
          <p:cNvCxnSpPr/>
          <p:nvPr/>
        </p:nvCxnSpPr>
        <p:spPr>
          <a:xfrm>
            <a:off x="8464061" y="1129323"/>
            <a:ext cx="6799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8105505" y="947408"/>
            <a:ext cx="3595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905595" y="1091992"/>
            <a:ext cx="692818" cy="369332"/>
          </a:xfrm>
          <a:prstGeom prst="rect">
            <a:avLst/>
          </a:prstGeom>
          <a:noFill/>
        </p:spPr>
        <p:txBody>
          <a:bodyPr wrap="none" rtlCol="0">
            <a:spAutoFit/>
          </a:bodyPr>
          <a:lstStyle/>
          <a:p>
            <a:pPr algn="l" eaLnBrk="1" fontAlgn="auto" hangingPunct="1">
              <a:spcBef>
                <a:spcPts val="0"/>
              </a:spcBef>
              <a:spcAft>
                <a:spcPts val="0"/>
              </a:spcAft>
            </a:pPr>
            <a:r>
              <a:rPr lang="it-IT" sz="1800" baseline="0" dirty="0" smtClean="0">
                <a:solidFill>
                  <a:prstClr val="black"/>
                </a:solidFill>
                <a:latin typeface="Calibri"/>
                <a:ea typeface="+mn-ea"/>
                <a:sym typeface="Symbol"/>
              </a:rPr>
              <a:t>1 </a:t>
            </a:r>
            <a:r>
              <a:rPr lang="it-IT" sz="1800" baseline="0" dirty="0" err="1">
                <a:solidFill>
                  <a:prstClr val="black"/>
                </a:solidFill>
                <a:latin typeface="Calibri"/>
                <a:ea typeface="+mn-ea"/>
                <a:sym typeface="Symbol"/>
              </a:rPr>
              <a:t>ns</a:t>
            </a:r>
            <a:endParaRPr lang="it-IT" sz="1800" baseline="0" dirty="0">
              <a:solidFill>
                <a:prstClr val="black"/>
              </a:solidFill>
              <a:latin typeface="Calibri"/>
              <a:ea typeface="+mn-ea"/>
            </a:endParaRPr>
          </a:p>
        </p:txBody>
      </p:sp>
      <p:cxnSp>
        <p:nvCxnSpPr>
          <p:cNvPr id="31" name="Connettore 2 30"/>
          <p:cNvCxnSpPr/>
          <p:nvPr/>
        </p:nvCxnSpPr>
        <p:spPr>
          <a:xfrm>
            <a:off x="6800441" y="945556"/>
            <a:ext cx="1249381" cy="951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7042914" y="578347"/>
            <a:ext cx="853119" cy="369332"/>
          </a:xfrm>
          <a:prstGeom prst="rect">
            <a:avLst/>
          </a:prstGeom>
          <a:noFill/>
        </p:spPr>
        <p:txBody>
          <a:bodyPr wrap="none" rtlCol="0">
            <a:spAutoFit/>
          </a:bodyPr>
          <a:lstStyle/>
          <a:p>
            <a:pPr algn="l" eaLnBrk="1" fontAlgn="auto" hangingPunct="1">
              <a:spcBef>
                <a:spcPts val="0"/>
              </a:spcBef>
              <a:spcAft>
                <a:spcPts val="0"/>
              </a:spcAft>
            </a:pPr>
            <a:r>
              <a:rPr lang="it-IT" sz="1800" baseline="0" dirty="0">
                <a:solidFill>
                  <a:prstClr val="black"/>
                </a:solidFill>
                <a:latin typeface="Calibri"/>
                <a:ea typeface="+mn-ea"/>
                <a:sym typeface="Symbol"/>
              </a:rPr>
              <a:t> 125 </a:t>
            </a:r>
            <a:r>
              <a:rPr lang="it-IT" sz="1800" baseline="0" dirty="0" err="1">
                <a:solidFill>
                  <a:prstClr val="black"/>
                </a:solidFill>
                <a:latin typeface="Calibri"/>
                <a:ea typeface="+mn-ea"/>
                <a:sym typeface="Symbol"/>
              </a:rPr>
              <a:t>ns</a:t>
            </a:r>
            <a:endParaRPr lang="it-IT" sz="1800" baseline="0" dirty="0">
              <a:solidFill>
                <a:prstClr val="black"/>
              </a:solidFill>
              <a:latin typeface="Calibri"/>
              <a:ea typeface="+mn-ea"/>
            </a:endParaRPr>
          </a:p>
        </p:txBody>
      </p:sp>
      <p:sp>
        <p:nvSpPr>
          <p:cNvPr id="41" name="CasellaDiTesto 40"/>
          <p:cNvSpPr txBox="1"/>
          <p:nvPr/>
        </p:nvSpPr>
        <p:spPr>
          <a:xfrm>
            <a:off x="6732240" y="0"/>
            <a:ext cx="1628203" cy="369332"/>
          </a:xfrm>
          <a:prstGeom prst="rect">
            <a:avLst/>
          </a:prstGeom>
          <a:noFill/>
        </p:spPr>
        <p:txBody>
          <a:bodyPr wrap="none" rtlCol="0">
            <a:spAutoFit/>
          </a:bodyPr>
          <a:lstStyle/>
          <a:p>
            <a:pPr algn="l" eaLnBrk="1" fontAlgn="auto" hangingPunct="1">
              <a:spcBef>
                <a:spcPts val="0"/>
              </a:spcBef>
              <a:spcAft>
                <a:spcPts val="0"/>
              </a:spcAft>
            </a:pPr>
            <a:r>
              <a:rPr lang="en-US" sz="1800" baseline="0" dirty="0">
                <a:solidFill>
                  <a:prstClr val="black"/>
                </a:solidFill>
                <a:latin typeface="Calibri"/>
                <a:ea typeface="+mn-ea"/>
              </a:rPr>
              <a:t>Beam structure</a:t>
            </a:r>
          </a:p>
        </p:txBody>
      </p:sp>
      <p:graphicFrame>
        <p:nvGraphicFramePr>
          <p:cNvPr id="69635" name="Object 3"/>
          <p:cNvGraphicFramePr>
            <a:graphicFrameLocks noChangeAspect="1"/>
          </p:cNvGraphicFramePr>
          <p:nvPr/>
        </p:nvGraphicFramePr>
        <p:xfrm>
          <a:off x="5232811" y="2564579"/>
          <a:ext cx="1803400" cy="1017588"/>
        </p:xfrm>
        <a:graphic>
          <a:graphicData uri="http://schemas.openxmlformats.org/presentationml/2006/ole">
            <p:oleObj spid="_x0000_s132099" name="Equazione" r:id="rId5" imgW="787320" imgH="444240" progId="Equation.3">
              <p:embed/>
            </p:oleObj>
          </a:graphicData>
        </a:graphic>
      </p:graphicFrame>
      <p:sp>
        <p:nvSpPr>
          <p:cNvPr id="43" name="CasellaDiTesto 42"/>
          <p:cNvSpPr txBox="1"/>
          <p:nvPr/>
        </p:nvSpPr>
        <p:spPr>
          <a:xfrm>
            <a:off x="7033011" y="2852611"/>
            <a:ext cx="1339597" cy="369332"/>
          </a:xfrm>
          <a:prstGeom prst="rect">
            <a:avLst/>
          </a:prstGeom>
          <a:noFill/>
        </p:spPr>
        <p:txBody>
          <a:bodyPr wrap="none" rtlCol="0">
            <a:spAutoFit/>
          </a:bodyPr>
          <a:lstStyle/>
          <a:p>
            <a:pPr algn="l" eaLnBrk="1" fontAlgn="auto" hangingPunct="1">
              <a:spcBef>
                <a:spcPts val="0"/>
              </a:spcBef>
              <a:spcAft>
                <a:spcPts val="0"/>
              </a:spcAft>
            </a:pPr>
            <a:r>
              <a:rPr lang="en-US" sz="1800" baseline="0" dirty="0">
                <a:solidFill>
                  <a:prstClr val="black"/>
                </a:solidFill>
                <a:latin typeface="Calibri"/>
                <a:ea typeface="+mn-ea"/>
              </a:rPr>
              <a:t>- observable</a:t>
            </a:r>
          </a:p>
        </p:txBody>
      </p:sp>
      <p:sp>
        <p:nvSpPr>
          <p:cNvPr id="45" name="Rettangolo 44"/>
          <p:cNvSpPr/>
          <p:nvPr/>
        </p:nvSpPr>
        <p:spPr>
          <a:xfrm>
            <a:off x="0" y="4663440"/>
            <a:ext cx="1227909" cy="418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5251269" y="2508069"/>
            <a:ext cx="3226525" cy="1201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9594" y="-16359"/>
            <a:ext cx="9057223" cy="584775"/>
          </a:xfrm>
          <a:prstGeom prst="rect">
            <a:avLst/>
          </a:prstGeom>
        </p:spPr>
        <p:txBody>
          <a:bodyPr wrap="none">
            <a:spAutoFit/>
          </a:bodyPr>
          <a:lstStyle/>
          <a:p>
            <a:pPr eaLnBrk="1" fontAlgn="auto" hangingPunct="1">
              <a:spcAft>
                <a:spcPts val="0"/>
              </a:spcAft>
            </a:pPr>
            <a:r>
              <a:rPr lang="en-US" sz="3200" baseline="0" dirty="0" smtClean="0">
                <a:solidFill>
                  <a:prstClr val="black"/>
                </a:solidFill>
                <a:latin typeface="Calibri"/>
              </a:rPr>
              <a:t>Results on the yield as a function of energy and angle</a:t>
            </a:r>
            <a:endParaRPr lang="en-US" sz="3200" baseline="0" dirty="0">
              <a:solidFill>
                <a:prstClr val="black"/>
              </a:solidFill>
              <a:latin typeface="Calibri"/>
            </a:endParaRPr>
          </a:p>
        </p:txBody>
      </p:sp>
      <p:pic>
        <p:nvPicPr>
          <p:cNvPr id="272386" name="Picture 2"/>
          <p:cNvPicPr>
            <a:picLocks noChangeAspect="1" noChangeArrowheads="1"/>
          </p:cNvPicPr>
          <p:nvPr/>
        </p:nvPicPr>
        <p:blipFill>
          <a:blip r:embed="rId2" cstate="print"/>
          <a:srcRect/>
          <a:stretch>
            <a:fillRect/>
          </a:stretch>
        </p:blipFill>
        <p:spPr bwMode="auto">
          <a:xfrm>
            <a:off x="1558613" y="856801"/>
            <a:ext cx="6122347" cy="5578433"/>
          </a:xfrm>
          <a:prstGeom prst="rect">
            <a:avLst/>
          </a:prstGeom>
          <a:noFill/>
          <a:ln w="9525">
            <a:noFill/>
            <a:miter lim="800000"/>
            <a:headEnd/>
            <a:tailEnd/>
          </a:ln>
        </p:spPr>
      </p:pic>
      <p:sp>
        <p:nvSpPr>
          <p:cNvPr id="250881" name="Rectangle 1"/>
          <p:cNvSpPr>
            <a:spLocks noChangeArrowheads="1"/>
          </p:cNvSpPr>
          <p:nvPr/>
        </p:nvSpPr>
        <p:spPr bwMode="auto">
          <a:xfrm>
            <a:off x="0" y="496389"/>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err="1" smtClean="0">
                <a:ln>
                  <a:noFill/>
                </a:ln>
                <a:solidFill>
                  <a:schemeClr val="tx1"/>
                </a:solidFill>
                <a:effectLst/>
                <a:latin typeface="Arial" charset="0"/>
                <a:cs typeface="Arial" charset="0"/>
              </a:rPr>
              <a:t>Nucl</a:t>
            </a:r>
            <a:r>
              <a:rPr kumimoji="0" lang="it-IT" sz="1800" b="1" i="0" u="none" strike="noStrike" cap="none" normalizeH="0" baseline="0" dirty="0" smtClean="0">
                <a:ln>
                  <a:noFill/>
                </a:ln>
                <a:solidFill>
                  <a:schemeClr val="tx1"/>
                </a:solidFill>
                <a:effectLst/>
                <a:latin typeface="Arial" charset="0"/>
                <a:cs typeface="Arial" charset="0"/>
              </a:rPr>
              <a:t>. </a:t>
            </a:r>
            <a:r>
              <a:rPr kumimoji="0" lang="it-IT" sz="1800" b="1" i="0" u="none" strike="noStrike" cap="none" normalizeH="0" baseline="0" dirty="0" err="1" smtClean="0">
                <a:ln>
                  <a:noFill/>
                </a:ln>
                <a:solidFill>
                  <a:schemeClr val="tx1"/>
                </a:solidFill>
                <a:effectLst/>
                <a:latin typeface="Arial" charset="0"/>
                <a:cs typeface="Arial" charset="0"/>
              </a:rPr>
              <a:t>Instrum</a:t>
            </a:r>
            <a:r>
              <a:rPr kumimoji="0" lang="it-IT" sz="1800" b="1" i="0" u="none" strike="noStrike" cap="none" normalizeH="0" baseline="0" dirty="0" smtClean="0">
                <a:ln>
                  <a:noFill/>
                </a:ln>
                <a:solidFill>
                  <a:schemeClr val="tx1"/>
                </a:solidFill>
                <a:effectLst/>
                <a:latin typeface="Arial" charset="0"/>
                <a:cs typeface="Arial" charset="0"/>
              </a:rPr>
              <a:t>. </a:t>
            </a:r>
            <a:r>
              <a:rPr kumimoji="0" lang="it-IT" sz="1800" b="1" i="0" u="none" strike="noStrike" cap="none" normalizeH="0" baseline="0" dirty="0" err="1" smtClean="0">
                <a:ln>
                  <a:noFill/>
                </a:ln>
                <a:solidFill>
                  <a:schemeClr val="tx1"/>
                </a:solidFill>
                <a:effectLst/>
                <a:latin typeface="Arial" charset="0"/>
                <a:cs typeface="Arial" charset="0"/>
              </a:rPr>
              <a:t>Meth</a:t>
            </a:r>
            <a:r>
              <a:rPr kumimoji="0" lang="it-IT" sz="1800" b="1" i="0" u="none" strike="noStrike" cap="none" normalizeH="0" baseline="0" dirty="0" smtClean="0">
                <a:ln>
                  <a:noFill/>
                </a:ln>
                <a:solidFill>
                  <a:schemeClr val="tx1"/>
                </a:solidFill>
                <a:effectLst/>
                <a:latin typeface="Arial" charset="0"/>
                <a:cs typeface="Arial" charset="0"/>
              </a:rPr>
              <a:t>. A723 (2013) 8-18</a:t>
            </a:r>
            <a:r>
              <a:rPr kumimoji="0" lang="it-IT" sz="1800" b="0" i="0" u="none" strike="noStrike" cap="none" normalizeH="0" baseline="0" dirty="0" smtClean="0">
                <a:ln>
                  <a:noFill/>
                </a:ln>
                <a:solidFill>
                  <a:schemeClr val="tx1"/>
                </a:solidFill>
                <a:effectLst/>
                <a:latin typeface="Arial" charset="0"/>
                <a:cs typeface="Arial" charset="0"/>
              </a:rPr>
              <a:t> </a:t>
            </a:r>
          </a:p>
        </p:txBody>
      </p:sp>
      <p:sp>
        <p:nvSpPr>
          <p:cNvPr id="7" name="Rettangolo 6"/>
          <p:cNvSpPr/>
          <p:nvPr/>
        </p:nvSpPr>
        <p:spPr>
          <a:xfrm>
            <a:off x="0" y="6457890"/>
            <a:ext cx="9144000" cy="400110"/>
          </a:xfrm>
          <a:prstGeom prst="rect">
            <a:avLst/>
          </a:prstGeom>
        </p:spPr>
        <p:txBody>
          <a:bodyPr wrap="square">
            <a:spAutoFit/>
          </a:bodyPr>
          <a:lstStyle/>
          <a:p>
            <a:r>
              <a:rPr lang="pt-BR" sz="2000" baseline="0" dirty="0" smtClean="0"/>
              <a:t>Total neutron yield N</a:t>
            </a:r>
            <a:r>
              <a:rPr lang="pt-BR" sz="2000" baseline="-25000" dirty="0" smtClean="0"/>
              <a:t>n</a:t>
            </a:r>
            <a:r>
              <a:rPr lang="pt-BR" sz="2000" baseline="0" dirty="0" smtClean="0"/>
              <a:t>/N</a:t>
            </a:r>
            <a:r>
              <a:rPr lang="pt-BR" sz="2000" baseline="-25000" dirty="0" smtClean="0"/>
              <a:t>p</a:t>
            </a:r>
            <a:r>
              <a:rPr lang="pt-BR" sz="2000" baseline="0" dirty="0" smtClean="0"/>
              <a:t> = 0.0987±0.0003 stat.±0.0053 sys. n/p </a:t>
            </a:r>
            <a:endParaRPr lang="pt-BR" sz="2000" baseline="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3988" y="377825"/>
            <a:ext cx="8228012" cy="565150"/>
          </a:xfrm>
          <a:prstGeom prst="rect">
            <a:avLst/>
          </a:prstGeom>
          <a:noFill/>
          <a:ln w="9525">
            <a:noFill/>
            <a:miter lim="800000"/>
            <a:headEnd/>
            <a:tailEnd/>
          </a:ln>
          <a:effectLst/>
        </p:spPr>
        <p:txBody>
          <a:bodyPr anchor="b"/>
          <a:lstStyle/>
          <a:p>
            <a:pPr defTabSz="681038" eaLnBrk="1" hangingPunct="1"/>
            <a:r>
              <a:rPr lang="en-US" sz="3500" baseline="0" dirty="0">
                <a:solidFill>
                  <a:srgbClr val="3333FF"/>
                </a:solidFill>
                <a:latin typeface="Comic Sans MS" pitchFamily="84" charset="0"/>
              </a:rPr>
              <a:t>Neutron flux for innermost fuel rod</a:t>
            </a:r>
          </a:p>
        </p:txBody>
      </p:sp>
      <p:pic>
        <p:nvPicPr>
          <p:cNvPr id="54276" name="Picture 4" descr="6"/>
          <p:cNvPicPr>
            <a:picLocks noChangeAspect="1" noChangeArrowheads="1"/>
          </p:cNvPicPr>
          <p:nvPr/>
        </p:nvPicPr>
        <p:blipFill>
          <a:blip r:embed="rId3" cstate="print"/>
          <a:srcRect/>
          <a:stretch>
            <a:fillRect/>
          </a:stretch>
        </p:blipFill>
        <p:spPr bwMode="auto">
          <a:xfrm>
            <a:off x="476250" y="1620838"/>
            <a:ext cx="8191500" cy="5233987"/>
          </a:xfrm>
          <a:prstGeom prst="rect">
            <a:avLst/>
          </a:prstGeom>
          <a:noFill/>
        </p:spPr>
      </p:pic>
      <p:sp>
        <p:nvSpPr>
          <p:cNvPr id="54277" name="Text Box 5"/>
          <p:cNvSpPr txBox="1">
            <a:spLocks noChangeArrowheads="1"/>
          </p:cNvSpPr>
          <p:nvPr/>
        </p:nvSpPr>
        <p:spPr bwMode="auto">
          <a:xfrm>
            <a:off x="232225" y="1158875"/>
            <a:ext cx="8824686" cy="461665"/>
          </a:xfrm>
          <a:prstGeom prst="rect">
            <a:avLst/>
          </a:prstGeom>
          <a:noFill/>
          <a:ln w="9525">
            <a:noFill/>
            <a:miter lim="800000"/>
            <a:headEnd/>
            <a:tailEnd/>
          </a:ln>
          <a:effectLst/>
        </p:spPr>
        <p:txBody>
          <a:bodyPr wrap="square">
            <a:spAutoFit/>
          </a:bodyPr>
          <a:lstStyle/>
          <a:p>
            <a:pPr>
              <a:spcBef>
                <a:spcPct val="50000"/>
              </a:spcBef>
            </a:pPr>
            <a:r>
              <a:rPr lang="it-IT" sz="2400" baseline="0" dirty="0" err="1">
                <a:solidFill>
                  <a:srgbClr val="000000"/>
                </a:solidFill>
                <a:latin typeface="Comic Sans MS" pitchFamily="84" charset="0"/>
              </a:rPr>
              <a:t>Integral</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flux</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for</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innermost</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fuel</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rod</a:t>
            </a:r>
            <a:r>
              <a:rPr lang="it-IT" sz="2400" baseline="0" dirty="0">
                <a:solidFill>
                  <a:srgbClr val="000000"/>
                </a:solidFill>
              </a:rPr>
              <a:t>: </a:t>
            </a:r>
            <a:r>
              <a:rPr lang="it-IT" sz="2400" baseline="0" dirty="0">
                <a:solidFill>
                  <a:srgbClr val="000000"/>
                </a:solidFill>
                <a:latin typeface="Symbol" pitchFamily="84" charset="2"/>
                <a:sym typeface="Symbol" pitchFamily="84" charset="2"/>
              </a:rPr>
              <a:t></a:t>
            </a:r>
            <a:r>
              <a:rPr lang="it-IT" sz="2400" baseline="-25000" dirty="0">
                <a:solidFill>
                  <a:srgbClr val="000000"/>
                </a:solidFill>
              </a:rPr>
              <a:t>tot </a:t>
            </a:r>
            <a:r>
              <a:rPr lang="it-IT" sz="2400" baseline="0" dirty="0" smtClean="0">
                <a:solidFill>
                  <a:srgbClr val="000000"/>
                </a:solidFill>
                <a:latin typeface="Apple Symbols" charset="2"/>
                <a:sym typeface="Symbol"/>
              </a:rPr>
              <a:t></a:t>
            </a:r>
            <a:r>
              <a:rPr lang="it-IT" sz="2400" baseline="0" dirty="0" smtClean="0">
                <a:solidFill>
                  <a:srgbClr val="000000"/>
                </a:solidFill>
              </a:rPr>
              <a:t>6·10</a:t>
            </a:r>
            <a:r>
              <a:rPr lang="it-IT" sz="2400" dirty="0" smtClean="0">
                <a:solidFill>
                  <a:srgbClr val="000000"/>
                </a:solidFill>
              </a:rPr>
              <a:t>12</a:t>
            </a:r>
            <a:r>
              <a:rPr lang="it-IT" sz="2400" baseline="0" dirty="0" smtClean="0">
                <a:solidFill>
                  <a:srgbClr val="000000"/>
                </a:solidFill>
              </a:rPr>
              <a:t> </a:t>
            </a:r>
            <a:r>
              <a:rPr lang="it-IT" sz="2400" baseline="0" dirty="0">
                <a:solidFill>
                  <a:srgbClr val="000000"/>
                </a:solidFill>
              </a:rPr>
              <a:t>n/cm</a:t>
            </a:r>
            <a:r>
              <a:rPr lang="it-IT" sz="2400" dirty="0">
                <a:solidFill>
                  <a:srgbClr val="000000"/>
                </a:solidFill>
              </a:rPr>
              <a:t>2</a:t>
            </a:r>
            <a:r>
              <a:rPr lang="it-IT" sz="2400" baseline="0" dirty="0">
                <a:solidFill>
                  <a:srgbClr val="000000"/>
                </a:solidFill>
              </a:rPr>
              <a:t>/sec</a:t>
            </a:r>
            <a:endParaRPr lang="it-IT" sz="2400" baseline="0" dirty="0">
              <a:solidFill>
                <a:srgbClr val="000000"/>
              </a:solidFill>
              <a:latin typeface="Apple Symbols" charset="2"/>
            </a:endParaRPr>
          </a:p>
        </p:txBody>
      </p:sp>
      <p:sp>
        <p:nvSpPr>
          <p:cNvPr id="54279" name="Text Box 7"/>
          <p:cNvSpPr txBox="1">
            <a:spLocks noChangeArrowheads="1"/>
          </p:cNvSpPr>
          <p:nvPr/>
        </p:nvSpPr>
        <p:spPr bwMode="auto">
          <a:xfrm>
            <a:off x="0" y="6597650"/>
            <a:ext cx="1530350" cy="257175"/>
          </a:xfrm>
          <a:prstGeom prst="rect">
            <a:avLst/>
          </a:prstGeom>
          <a:noFill/>
          <a:ln w="9525">
            <a:noFill/>
            <a:miter lim="800000"/>
            <a:headEnd/>
            <a:tailEnd/>
          </a:ln>
          <a:effectLst/>
        </p:spPr>
        <p:txBody>
          <a:bodyPr>
            <a:spAutoFit/>
          </a:bodyPr>
          <a:lstStyle/>
          <a:p>
            <a:pPr algn="l">
              <a:lnSpc>
                <a:spcPct val="60000"/>
              </a:lnSpc>
              <a:spcBef>
                <a:spcPct val="50000"/>
              </a:spcBef>
            </a:pPr>
            <a:r>
              <a:rPr lang="it-IT" sz="1800" baseline="0">
                <a:solidFill>
                  <a:srgbClr val="000000"/>
                </a:solidFill>
              </a:rPr>
              <a:t>ENDF/B.-VII</a:t>
            </a:r>
            <a:endParaRPr lang="it-IT" sz="2000" baseline="0">
              <a:solidFill>
                <a:srgbClr val="000000"/>
              </a:solidFill>
            </a:endParaRPr>
          </a:p>
        </p:txBody>
      </p:sp>
      <p:sp>
        <p:nvSpPr>
          <p:cNvPr id="8" name="CasellaDiTesto 7"/>
          <p:cNvSpPr txBox="1"/>
          <p:nvPr/>
        </p:nvSpPr>
        <p:spPr>
          <a:xfrm>
            <a:off x="4630057" y="6516916"/>
            <a:ext cx="3265714" cy="338554"/>
          </a:xfrm>
          <a:prstGeom prst="rect">
            <a:avLst/>
          </a:prstGeom>
          <a:solidFill>
            <a:schemeClr val="bg1"/>
          </a:solidFill>
        </p:spPr>
        <p:txBody>
          <a:bodyPr wrap="square" rtlCol="0">
            <a:spAutoFit/>
          </a:bodyPr>
          <a:lstStyle/>
          <a:p>
            <a:pPr algn="l"/>
            <a:r>
              <a:rPr lang="en-US" sz="1600" b="1" baseline="0" dirty="0">
                <a:solidFill>
                  <a:srgbClr val="000000"/>
                </a:solidFill>
              </a:rPr>
              <a:t>Neutron kinetic energy (</a:t>
            </a:r>
            <a:r>
              <a:rPr lang="en-US" sz="1600" b="1" baseline="0" dirty="0" err="1">
                <a:solidFill>
                  <a:srgbClr val="000000"/>
                </a:solidFill>
              </a:rPr>
              <a:t>MeV</a:t>
            </a:r>
            <a:r>
              <a:rPr lang="en-US" sz="1600" b="1" baseline="0" dirty="0">
                <a:solidFill>
                  <a:srgbClr val="000000"/>
                </a:solidFill>
              </a:rPr>
              <a:t>)</a:t>
            </a:r>
            <a:endParaRPr lang="it-IT" sz="1600" b="1" baseline="0" dirty="0">
              <a:solidFill>
                <a:srgbClr val="000000"/>
              </a:solidFill>
            </a:endParaRPr>
          </a:p>
        </p:txBody>
      </p:sp>
      <p:sp>
        <p:nvSpPr>
          <p:cNvPr id="9" name="CasellaDiTesto 8"/>
          <p:cNvSpPr txBox="1"/>
          <p:nvPr/>
        </p:nvSpPr>
        <p:spPr>
          <a:xfrm rot="16200000">
            <a:off x="7027585" y="3144774"/>
            <a:ext cx="2922595" cy="338554"/>
          </a:xfrm>
          <a:prstGeom prst="rect">
            <a:avLst/>
          </a:prstGeom>
          <a:solidFill>
            <a:schemeClr val="bg1"/>
          </a:solidFill>
        </p:spPr>
        <p:txBody>
          <a:bodyPr wrap="none" rtlCol="0">
            <a:spAutoFit/>
          </a:bodyPr>
          <a:lstStyle/>
          <a:p>
            <a:pPr algn="l"/>
            <a:r>
              <a:rPr lang="en-US" sz="1600" b="1" baseline="0" dirty="0">
                <a:solidFill>
                  <a:srgbClr val="0000FF"/>
                </a:solidFill>
              </a:rPr>
              <a:t>Fission cross section (barn)</a:t>
            </a:r>
            <a:endParaRPr lang="it-IT" sz="1600" b="1" baseline="0" dirty="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6"/>
          <p:cNvPicPr>
            <a:picLocks noChangeAspect="1" noChangeArrowheads="1"/>
          </p:cNvPicPr>
          <p:nvPr/>
        </p:nvPicPr>
        <p:blipFill>
          <a:blip r:embed="rId3" cstate="print"/>
          <a:srcRect/>
          <a:stretch>
            <a:fillRect/>
          </a:stretch>
        </p:blipFill>
        <p:spPr bwMode="auto">
          <a:xfrm>
            <a:off x="476250" y="1620838"/>
            <a:ext cx="8191500" cy="5233987"/>
          </a:xfrm>
          <a:prstGeom prst="rect">
            <a:avLst/>
          </a:prstGeom>
          <a:noFill/>
        </p:spPr>
      </p:pic>
      <p:sp>
        <p:nvSpPr>
          <p:cNvPr id="55301" name="Text Box 5"/>
          <p:cNvSpPr txBox="1">
            <a:spLocks noChangeArrowheads="1"/>
          </p:cNvSpPr>
          <p:nvPr/>
        </p:nvSpPr>
        <p:spPr bwMode="auto">
          <a:xfrm>
            <a:off x="0" y="6597650"/>
            <a:ext cx="1530350" cy="257175"/>
          </a:xfrm>
          <a:prstGeom prst="rect">
            <a:avLst/>
          </a:prstGeom>
          <a:noFill/>
          <a:ln w="9525">
            <a:noFill/>
            <a:miter lim="800000"/>
            <a:headEnd/>
            <a:tailEnd/>
          </a:ln>
          <a:effectLst/>
        </p:spPr>
        <p:txBody>
          <a:bodyPr>
            <a:spAutoFit/>
          </a:bodyPr>
          <a:lstStyle/>
          <a:p>
            <a:pPr algn="l">
              <a:lnSpc>
                <a:spcPct val="60000"/>
              </a:lnSpc>
              <a:spcBef>
                <a:spcPct val="50000"/>
              </a:spcBef>
            </a:pPr>
            <a:r>
              <a:rPr lang="it-IT" sz="1800" baseline="0">
                <a:solidFill>
                  <a:srgbClr val="000000"/>
                </a:solidFill>
              </a:rPr>
              <a:t>ENDF/B.-VII</a:t>
            </a:r>
            <a:endParaRPr lang="it-IT" sz="2000" baseline="0">
              <a:solidFill>
                <a:srgbClr val="000000"/>
              </a:solidFill>
            </a:endParaRPr>
          </a:p>
        </p:txBody>
      </p:sp>
      <p:sp>
        <p:nvSpPr>
          <p:cNvPr id="55302" name="Rectangle 6"/>
          <p:cNvSpPr>
            <a:spLocks noChangeArrowheads="1"/>
          </p:cNvSpPr>
          <p:nvPr/>
        </p:nvSpPr>
        <p:spPr bwMode="auto">
          <a:xfrm>
            <a:off x="0" y="1673225"/>
            <a:ext cx="9144000" cy="5181600"/>
          </a:xfrm>
          <a:prstGeom prst="rect">
            <a:avLst/>
          </a:prstGeom>
          <a:solidFill>
            <a:schemeClr val="bg1">
              <a:alpha val="75000"/>
            </a:schemeClr>
          </a:solidFill>
          <a:ln w="9525">
            <a:noFill/>
            <a:miter lim="800000"/>
            <a:headEnd/>
            <a:tailEnd/>
          </a:ln>
          <a:effectLst/>
        </p:spPr>
        <p:txBody>
          <a:bodyPr wrap="none" anchor="ctr"/>
          <a:lstStyle/>
          <a:p>
            <a:pPr algn="l"/>
            <a:endParaRPr lang="it-IT" sz="2400" baseline="0">
              <a:solidFill>
                <a:srgbClr val="000000"/>
              </a:solidFill>
            </a:endParaRPr>
          </a:p>
        </p:txBody>
      </p:sp>
      <p:sp>
        <p:nvSpPr>
          <p:cNvPr id="55303" name="Text Box 7"/>
          <p:cNvSpPr txBox="1">
            <a:spLocks noChangeArrowheads="1"/>
          </p:cNvSpPr>
          <p:nvPr/>
        </p:nvSpPr>
        <p:spPr bwMode="auto">
          <a:xfrm>
            <a:off x="0" y="2651125"/>
            <a:ext cx="9144000" cy="3213187"/>
          </a:xfrm>
          <a:prstGeom prst="rect">
            <a:avLst/>
          </a:prstGeom>
          <a:noFill/>
          <a:ln w="9525">
            <a:noFill/>
            <a:miter lim="800000"/>
            <a:headEnd/>
            <a:tailEnd/>
          </a:ln>
          <a:effectLst/>
        </p:spPr>
        <p:txBody>
          <a:bodyPr>
            <a:spAutoFit/>
          </a:bodyPr>
          <a:lstStyle/>
          <a:p>
            <a:pPr algn="l">
              <a:lnSpc>
                <a:spcPct val="80000"/>
              </a:lnSpc>
              <a:spcBef>
                <a:spcPct val="50000"/>
              </a:spcBef>
            </a:pPr>
            <a:r>
              <a:rPr lang="it-IT" sz="2600" b="1" baseline="0" dirty="0">
                <a:solidFill>
                  <a:srgbClr val="0000FF"/>
                </a:solidFill>
                <a:latin typeface="Comic Sans MS" pitchFamily="84" charset="0"/>
              </a:rPr>
              <a:t>“Slow” </a:t>
            </a:r>
            <a:r>
              <a:rPr lang="it-IT" sz="2600" b="1" baseline="0" dirty="0" err="1">
                <a:solidFill>
                  <a:srgbClr val="0000FF"/>
                </a:solidFill>
                <a:latin typeface="Comic Sans MS" pitchFamily="84" charset="0"/>
              </a:rPr>
              <a:t>flux</a:t>
            </a:r>
            <a:r>
              <a:rPr lang="it-IT" sz="2600" b="1" baseline="0" dirty="0">
                <a:solidFill>
                  <a:srgbClr val="000000"/>
                </a:solidFill>
              </a:rPr>
              <a:t>:</a:t>
            </a:r>
            <a:endParaRPr lang="it-IT" sz="2600" b="1" baseline="0" dirty="0">
              <a:solidFill>
                <a:srgbClr val="000000"/>
              </a:solidFill>
              <a:latin typeface="Symbol" pitchFamily="84" charset="2"/>
              <a:sym typeface="Symbol" pitchFamily="84" charset="2"/>
            </a:endParaRPr>
          </a:p>
          <a:p>
            <a:pPr algn="l">
              <a:lnSpc>
                <a:spcPct val="80000"/>
              </a:lnSpc>
              <a:spcBef>
                <a:spcPct val="50000"/>
              </a:spcBef>
            </a:pPr>
            <a:r>
              <a:rPr lang="it-IT" sz="2600" b="1" baseline="0" dirty="0">
                <a:solidFill>
                  <a:srgbClr val="000000"/>
                </a:solidFill>
                <a:latin typeface="Symbol" pitchFamily="84" charset="2"/>
                <a:sym typeface="Symbol" pitchFamily="84" charset="2"/>
              </a:rPr>
              <a:t></a:t>
            </a:r>
            <a:r>
              <a:rPr lang="it-IT" sz="2600" b="1" baseline="-25000" dirty="0">
                <a:solidFill>
                  <a:srgbClr val="000000"/>
                </a:solidFill>
              </a:rPr>
              <a:t>&lt;0.5 </a:t>
            </a:r>
            <a:r>
              <a:rPr lang="it-IT" sz="2600" b="1" baseline="-25000" dirty="0" err="1">
                <a:solidFill>
                  <a:srgbClr val="000000"/>
                </a:solidFill>
              </a:rPr>
              <a:t>MeV</a:t>
            </a:r>
            <a:r>
              <a:rPr lang="it-IT" sz="2600" b="1" baseline="-25000" dirty="0">
                <a:solidFill>
                  <a:srgbClr val="000000"/>
                </a:solidFill>
              </a:rPr>
              <a:t> </a:t>
            </a:r>
            <a:r>
              <a:rPr lang="it-IT" sz="2600" b="1" baseline="0" dirty="0">
                <a:solidFill>
                  <a:srgbClr val="000000"/>
                </a:solidFill>
                <a:sym typeface="Symbol" pitchFamily="84" charset="2"/>
              </a:rPr>
              <a:t></a:t>
            </a:r>
            <a:r>
              <a:rPr lang="it-IT" sz="2600" b="1" baseline="0" dirty="0">
                <a:solidFill>
                  <a:srgbClr val="000000"/>
                </a:solidFill>
                <a:latin typeface="Apple Symbols" charset="2"/>
                <a:sym typeface="Apple Symbols" charset="2"/>
              </a:rPr>
              <a:t> </a:t>
            </a:r>
            <a:r>
              <a:rPr lang="it-IT" sz="2600" b="1" baseline="0" dirty="0">
                <a:solidFill>
                  <a:srgbClr val="000000"/>
                </a:solidFill>
              </a:rPr>
              <a:t>4.4·10</a:t>
            </a:r>
            <a:r>
              <a:rPr lang="it-IT" sz="2600" b="1" dirty="0">
                <a:solidFill>
                  <a:srgbClr val="000000"/>
                </a:solidFill>
              </a:rPr>
              <a:t>12</a:t>
            </a:r>
            <a:r>
              <a:rPr lang="it-IT" sz="2600" b="1" baseline="0" dirty="0">
                <a:solidFill>
                  <a:srgbClr val="000000"/>
                </a:solidFill>
              </a:rPr>
              <a:t> n/cm</a:t>
            </a:r>
            <a:r>
              <a:rPr lang="it-IT" sz="2600" b="1" dirty="0">
                <a:solidFill>
                  <a:srgbClr val="000000"/>
                </a:solidFill>
              </a:rPr>
              <a:t>2</a:t>
            </a:r>
            <a:r>
              <a:rPr lang="it-IT" sz="2600" b="1" baseline="0" dirty="0">
                <a:solidFill>
                  <a:srgbClr val="000000"/>
                </a:solidFill>
              </a:rPr>
              <a:t>/sec </a:t>
            </a:r>
            <a:r>
              <a:rPr lang="it-IT" sz="2600" b="1" baseline="0" dirty="0">
                <a:solidFill>
                  <a:srgbClr val="000000"/>
                </a:solidFill>
                <a:sym typeface="Symbol" pitchFamily="84" charset="2"/>
              </a:rPr>
              <a:t> </a:t>
            </a:r>
            <a:r>
              <a:rPr lang="it-IT" sz="2600" b="1" baseline="0" dirty="0">
                <a:solidFill>
                  <a:srgbClr val="000000"/>
                </a:solidFill>
                <a:latin typeface="Symbol" pitchFamily="84" charset="2"/>
                <a:sym typeface="Symbol" pitchFamily="84" charset="2"/>
              </a:rPr>
              <a:t></a:t>
            </a:r>
            <a:r>
              <a:rPr lang="it-IT" sz="2600" b="1" baseline="-25000" dirty="0">
                <a:solidFill>
                  <a:srgbClr val="000000"/>
                </a:solidFill>
              </a:rPr>
              <a:t>&lt;0.5 </a:t>
            </a:r>
            <a:r>
              <a:rPr lang="it-IT" sz="2600" b="1" baseline="-25000" dirty="0" err="1">
                <a:solidFill>
                  <a:srgbClr val="000000"/>
                </a:solidFill>
              </a:rPr>
              <a:t>MeV</a:t>
            </a:r>
            <a:r>
              <a:rPr lang="it-IT" sz="2600" b="1" baseline="0" dirty="0">
                <a:solidFill>
                  <a:srgbClr val="000000"/>
                </a:solidFill>
              </a:rPr>
              <a:t> / </a:t>
            </a:r>
            <a:r>
              <a:rPr lang="it-IT" sz="2600" b="1" baseline="0" dirty="0">
                <a:solidFill>
                  <a:srgbClr val="000000"/>
                </a:solidFill>
                <a:latin typeface="Symbol" pitchFamily="84" charset="2"/>
                <a:sym typeface="Symbol" pitchFamily="84" charset="2"/>
              </a:rPr>
              <a:t></a:t>
            </a:r>
            <a:r>
              <a:rPr lang="it-IT" sz="2600" b="1" baseline="-25000" dirty="0">
                <a:solidFill>
                  <a:srgbClr val="000000"/>
                </a:solidFill>
              </a:rPr>
              <a:t>tot</a:t>
            </a:r>
            <a:r>
              <a:rPr lang="it-IT" sz="2600" b="1" baseline="0" dirty="0">
                <a:solidFill>
                  <a:srgbClr val="000000"/>
                </a:solidFill>
              </a:rPr>
              <a:t> </a:t>
            </a:r>
            <a:r>
              <a:rPr lang="it-IT" sz="2600" b="1" baseline="0" dirty="0">
                <a:solidFill>
                  <a:srgbClr val="000000"/>
                </a:solidFill>
                <a:sym typeface="Symbol" pitchFamily="84" charset="2"/>
              </a:rPr>
              <a:t>= (69.80.5)%</a:t>
            </a:r>
          </a:p>
          <a:p>
            <a:pPr algn="l">
              <a:spcBef>
                <a:spcPct val="50000"/>
              </a:spcBef>
            </a:pPr>
            <a:r>
              <a:rPr lang="it-IT" sz="2600" b="1" baseline="0" dirty="0">
                <a:solidFill>
                  <a:srgbClr val="000000"/>
                </a:solidFill>
                <a:sym typeface="Symbol" pitchFamily="84" charset="2"/>
              </a:rPr>
              <a:t> </a:t>
            </a:r>
          </a:p>
          <a:p>
            <a:pPr algn="l">
              <a:lnSpc>
                <a:spcPct val="80000"/>
              </a:lnSpc>
              <a:spcBef>
                <a:spcPct val="50000"/>
              </a:spcBef>
            </a:pPr>
            <a:r>
              <a:rPr lang="it-IT" sz="2600" b="1" baseline="0" dirty="0">
                <a:solidFill>
                  <a:srgbClr val="0000FF"/>
                </a:solidFill>
                <a:latin typeface="Comic Sans MS" pitchFamily="84" charset="0"/>
              </a:rPr>
              <a:t>“Fast” </a:t>
            </a:r>
            <a:r>
              <a:rPr lang="it-IT" sz="2600" b="1" baseline="0" dirty="0" err="1">
                <a:solidFill>
                  <a:srgbClr val="0000FF"/>
                </a:solidFill>
                <a:latin typeface="Comic Sans MS" pitchFamily="84" charset="0"/>
              </a:rPr>
              <a:t>flux</a:t>
            </a:r>
            <a:r>
              <a:rPr lang="it-IT" sz="2600" b="1" baseline="0" dirty="0">
                <a:solidFill>
                  <a:srgbClr val="000000"/>
                </a:solidFill>
              </a:rPr>
              <a:t>:</a:t>
            </a:r>
            <a:endParaRPr lang="it-IT" sz="2600" b="1" baseline="0" dirty="0">
              <a:solidFill>
                <a:srgbClr val="000000"/>
              </a:solidFill>
              <a:latin typeface="Symbol" pitchFamily="84" charset="2"/>
              <a:sym typeface="Symbol" pitchFamily="84" charset="2"/>
            </a:endParaRPr>
          </a:p>
          <a:p>
            <a:pPr algn="l">
              <a:lnSpc>
                <a:spcPct val="80000"/>
              </a:lnSpc>
              <a:spcBef>
                <a:spcPct val="50000"/>
              </a:spcBef>
            </a:pPr>
            <a:r>
              <a:rPr lang="it-IT" sz="2600" b="1" baseline="0" dirty="0">
                <a:solidFill>
                  <a:srgbClr val="000000"/>
                </a:solidFill>
                <a:latin typeface="Symbol" pitchFamily="84" charset="2"/>
                <a:sym typeface="Symbol" pitchFamily="84" charset="2"/>
              </a:rPr>
              <a:t></a:t>
            </a:r>
            <a:r>
              <a:rPr lang="it-IT" sz="2600" b="1" baseline="-25000" dirty="0">
                <a:solidFill>
                  <a:srgbClr val="000000"/>
                </a:solidFill>
              </a:rPr>
              <a:t>&gt;0.5 </a:t>
            </a:r>
            <a:r>
              <a:rPr lang="it-IT" sz="2600" b="1" baseline="-25000" dirty="0" err="1">
                <a:solidFill>
                  <a:srgbClr val="000000"/>
                </a:solidFill>
              </a:rPr>
              <a:t>MeV</a:t>
            </a:r>
            <a:r>
              <a:rPr lang="it-IT" sz="2600" b="1" baseline="-25000" dirty="0">
                <a:solidFill>
                  <a:srgbClr val="000000"/>
                </a:solidFill>
              </a:rPr>
              <a:t> </a:t>
            </a:r>
            <a:r>
              <a:rPr lang="it-IT" sz="2600" b="1" baseline="0" dirty="0">
                <a:solidFill>
                  <a:srgbClr val="000000"/>
                </a:solidFill>
                <a:sym typeface="Symbol" pitchFamily="84" charset="2"/>
              </a:rPr>
              <a:t></a:t>
            </a:r>
            <a:r>
              <a:rPr lang="it-IT" sz="2600" b="1" baseline="0" dirty="0">
                <a:solidFill>
                  <a:srgbClr val="000000"/>
                </a:solidFill>
                <a:latin typeface="Apple Symbols" charset="2"/>
                <a:sym typeface="Apple Symbols" charset="2"/>
              </a:rPr>
              <a:t> </a:t>
            </a:r>
            <a:r>
              <a:rPr lang="it-IT" sz="2600" b="1" baseline="0" dirty="0">
                <a:solidFill>
                  <a:srgbClr val="000000"/>
                </a:solidFill>
              </a:rPr>
              <a:t>1.9·10</a:t>
            </a:r>
            <a:r>
              <a:rPr lang="it-IT" sz="2600" b="1" dirty="0">
                <a:solidFill>
                  <a:srgbClr val="000000"/>
                </a:solidFill>
              </a:rPr>
              <a:t>12</a:t>
            </a:r>
            <a:r>
              <a:rPr lang="it-IT" sz="2600" b="1" baseline="0" dirty="0">
                <a:solidFill>
                  <a:srgbClr val="000000"/>
                </a:solidFill>
              </a:rPr>
              <a:t> n/cm</a:t>
            </a:r>
            <a:r>
              <a:rPr lang="it-IT" sz="2600" b="1" dirty="0">
                <a:solidFill>
                  <a:srgbClr val="000000"/>
                </a:solidFill>
              </a:rPr>
              <a:t>2</a:t>
            </a:r>
            <a:r>
              <a:rPr lang="it-IT" sz="2600" b="1" baseline="0" dirty="0">
                <a:solidFill>
                  <a:srgbClr val="000000"/>
                </a:solidFill>
              </a:rPr>
              <a:t>/sec </a:t>
            </a:r>
            <a:r>
              <a:rPr lang="it-IT" sz="2600" b="1" baseline="0" dirty="0">
                <a:solidFill>
                  <a:srgbClr val="000000"/>
                </a:solidFill>
                <a:sym typeface="Symbol" pitchFamily="84" charset="2"/>
              </a:rPr>
              <a:t> </a:t>
            </a:r>
            <a:r>
              <a:rPr lang="it-IT" sz="2600" b="1" baseline="0" dirty="0">
                <a:solidFill>
                  <a:srgbClr val="000000"/>
                </a:solidFill>
                <a:latin typeface="Symbol" pitchFamily="84" charset="2"/>
                <a:sym typeface="Symbol" pitchFamily="84" charset="2"/>
              </a:rPr>
              <a:t></a:t>
            </a:r>
            <a:r>
              <a:rPr lang="it-IT" sz="2600" b="1" baseline="-25000" dirty="0">
                <a:solidFill>
                  <a:srgbClr val="000000"/>
                </a:solidFill>
              </a:rPr>
              <a:t>&gt;0.5 </a:t>
            </a:r>
            <a:r>
              <a:rPr lang="it-IT" sz="2600" b="1" baseline="-25000" dirty="0" err="1">
                <a:solidFill>
                  <a:srgbClr val="000000"/>
                </a:solidFill>
              </a:rPr>
              <a:t>MeV</a:t>
            </a:r>
            <a:r>
              <a:rPr lang="it-IT" sz="2600" b="1" baseline="0" dirty="0">
                <a:solidFill>
                  <a:srgbClr val="000000"/>
                </a:solidFill>
              </a:rPr>
              <a:t> / </a:t>
            </a:r>
            <a:r>
              <a:rPr lang="it-IT" sz="2600" b="1" baseline="0" dirty="0">
                <a:solidFill>
                  <a:srgbClr val="000000"/>
                </a:solidFill>
                <a:latin typeface="Symbol" pitchFamily="84" charset="2"/>
                <a:sym typeface="Symbol" pitchFamily="84" charset="2"/>
              </a:rPr>
              <a:t></a:t>
            </a:r>
            <a:r>
              <a:rPr lang="it-IT" sz="2600" b="1" baseline="-25000" dirty="0">
                <a:solidFill>
                  <a:srgbClr val="000000"/>
                </a:solidFill>
              </a:rPr>
              <a:t>tot</a:t>
            </a:r>
            <a:r>
              <a:rPr lang="it-IT" sz="2600" b="1" baseline="0" dirty="0">
                <a:solidFill>
                  <a:srgbClr val="000000"/>
                </a:solidFill>
              </a:rPr>
              <a:t> </a:t>
            </a:r>
            <a:r>
              <a:rPr lang="it-IT" sz="2600" b="1" baseline="0" dirty="0">
                <a:solidFill>
                  <a:srgbClr val="000000"/>
                </a:solidFill>
                <a:sym typeface="Symbol" pitchFamily="84" charset="2"/>
              </a:rPr>
              <a:t>= (30.20.4)% </a:t>
            </a:r>
          </a:p>
        </p:txBody>
      </p:sp>
      <p:sp>
        <p:nvSpPr>
          <p:cNvPr id="10" name="Text Box 5"/>
          <p:cNvSpPr txBox="1">
            <a:spLocks noChangeArrowheads="1"/>
          </p:cNvSpPr>
          <p:nvPr/>
        </p:nvSpPr>
        <p:spPr bwMode="auto">
          <a:xfrm>
            <a:off x="232225" y="1158875"/>
            <a:ext cx="8824686" cy="461665"/>
          </a:xfrm>
          <a:prstGeom prst="rect">
            <a:avLst/>
          </a:prstGeom>
          <a:noFill/>
          <a:ln w="9525">
            <a:noFill/>
            <a:miter lim="800000"/>
            <a:headEnd/>
            <a:tailEnd/>
          </a:ln>
          <a:effectLst/>
        </p:spPr>
        <p:txBody>
          <a:bodyPr wrap="square">
            <a:spAutoFit/>
          </a:bodyPr>
          <a:lstStyle/>
          <a:p>
            <a:pPr>
              <a:spcBef>
                <a:spcPct val="50000"/>
              </a:spcBef>
            </a:pPr>
            <a:r>
              <a:rPr lang="it-IT" sz="2400" baseline="0" dirty="0" err="1">
                <a:solidFill>
                  <a:srgbClr val="000000"/>
                </a:solidFill>
                <a:latin typeface="Comic Sans MS" pitchFamily="84" charset="0"/>
              </a:rPr>
              <a:t>Integral</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flux</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for</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innnermost</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fuel</a:t>
            </a:r>
            <a:r>
              <a:rPr lang="it-IT" sz="2400" baseline="0" dirty="0">
                <a:solidFill>
                  <a:srgbClr val="000000"/>
                </a:solidFill>
                <a:latin typeface="Comic Sans MS" pitchFamily="84" charset="0"/>
              </a:rPr>
              <a:t> </a:t>
            </a:r>
            <a:r>
              <a:rPr lang="it-IT" sz="2400" baseline="0" dirty="0" err="1">
                <a:solidFill>
                  <a:srgbClr val="000000"/>
                </a:solidFill>
                <a:latin typeface="Comic Sans MS" pitchFamily="84" charset="0"/>
              </a:rPr>
              <a:t>rod</a:t>
            </a:r>
            <a:r>
              <a:rPr lang="it-IT" sz="2400" baseline="0" dirty="0">
                <a:solidFill>
                  <a:srgbClr val="000000"/>
                </a:solidFill>
              </a:rPr>
              <a:t>: </a:t>
            </a:r>
            <a:r>
              <a:rPr lang="it-IT" sz="2400" baseline="0" dirty="0">
                <a:solidFill>
                  <a:srgbClr val="000000"/>
                </a:solidFill>
                <a:latin typeface="Symbol" pitchFamily="84" charset="2"/>
                <a:sym typeface="Symbol" pitchFamily="84" charset="2"/>
              </a:rPr>
              <a:t></a:t>
            </a:r>
            <a:r>
              <a:rPr lang="it-IT" sz="2400" baseline="-25000" dirty="0">
                <a:solidFill>
                  <a:srgbClr val="000000"/>
                </a:solidFill>
              </a:rPr>
              <a:t>tot </a:t>
            </a:r>
            <a:r>
              <a:rPr lang="it-IT" sz="2400" baseline="0" dirty="0">
                <a:solidFill>
                  <a:srgbClr val="000000"/>
                </a:solidFill>
                <a:latin typeface="Apple Symbols" charset="2"/>
                <a:sym typeface="Symbol"/>
              </a:rPr>
              <a:t></a:t>
            </a:r>
            <a:r>
              <a:rPr lang="it-IT" sz="2400" baseline="0" dirty="0">
                <a:solidFill>
                  <a:srgbClr val="000000"/>
                </a:solidFill>
              </a:rPr>
              <a:t>6·10</a:t>
            </a:r>
            <a:r>
              <a:rPr lang="it-IT" sz="2400" dirty="0">
                <a:solidFill>
                  <a:srgbClr val="000000"/>
                </a:solidFill>
              </a:rPr>
              <a:t>12</a:t>
            </a:r>
            <a:r>
              <a:rPr lang="it-IT" sz="2400" baseline="0" dirty="0">
                <a:solidFill>
                  <a:srgbClr val="000000"/>
                </a:solidFill>
              </a:rPr>
              <a:t> n/cm</a:t>
            </a:r>
            <a:r>
              <a:rPr lang="it-IT" sz="2400" dirty="0">
                <a:solidFill>
                  <a:srgbClr val="000000"/>
                </a:solidFill>
              </a:rPr>
              <a:t>2</a:t>
            </a:r>
            <a:r>
              <a:rPr lang="it-IT" sz="2400" baseline="0" dirty="0">
                <a:solidFill>
                  <a:srgbClr val="000000"/>
                </a:solidFill>
              </a:rPr>
              <a:t>/sec</a:t>
            </a:r>
            <a:endParaRPr lang="it-IT" sz="2400" baseline="0" dirty="0">
              <a:solidFill>
                <a:srgbClr val="000000"/>
              </a:solidFill>
              <a:latin typeface="Apple Symbols"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3729" y="0"/>
            <a:ext cx="8507412" cy="511175"/>
          </a:xfrm>
          <a:prstGeom prst="rect">
            <a:avLst/>
          </a:prstGeom>
          <a:noFill/>
          <a:ln w="9525">
            <a:noFill/>
            <a:miter lim="800000"/>
            <a:headEnd/>
            <a:tailEnd/>
          </a:ln>
          <a:effectLst/>
        </p:spPr>
        <p:txBody>
          <a:bodyPr anchor="b"/>
          <a:lstStyle/>
          <a:p>
            <a:pPr defTabSz="681038" eaLnBrk="1" hangingPunct="1"/>
            <a:r>
              <a:rPr lang="en-US" sz="3200" baseline="0" dirty="0" smtClean="0">
                <a:solidFill>
                  <a:srgbClr val="3333FF"/>
                </a:solidFill>
                <a:latin typeface="Comic Sans MS" pitchFamily="84" charset="0"/>
              </a:rPr>
              <a:t>Waste irradiation results</a:t>
            </a:r>
            <a:endParaRPr lang="en-US" sz="3200" baseline="0" dirty="0">
              <a:solidFill>
                <a:srgbClr val="3333FF"/>
              </a:solidFill>
              <a:latin typeface="Comic Sans MS" pitchFamily="84" charset="0"/>
            </a:endParaRPr>
          </a:p>
        </p:txBody>
      </p:sp>
      <p:pic>
        <p:nvPicPr>
          <p:cNvPr id="258050" name="Picture 2"/>
          <p:cNvPicPr>
            <a:picLocks noChangeAspect="1" noChangeArrowheads="1"/>
          </p:cNvPicPr>
          <p:nvPr/>
        </p:nvPicPr>
        <p:blipFill>
          <a:blip r:embed="rId3" cstate="print"/>
          <a:srcRect/>
          <a:stretch>
            <a:fillRect/>
          </a:stretch>
        </p:blipFill>
        <p:spPr bwMode="auto">
          <a:xfrm>
            <a:off x="0" y="410471"/>
            <a:ext cx="3887739" cy="2931949"/>
          </a:xfrm>
          <a:prstGeom prst="rect">
            <a:avLst/>
          </a:prstGeom>
          <a:solidFill>
            <a:srgbClr val="FFFFFF"/>
          </a:solidFill>
          <a:ln w="9525">
            <a:noFill/>
            <a:miter lim="800000"/>
            <a:headEnd/>
            <a:tailEnd/>
          </a:ln>
        </p:spPr>
      </p:pic>
      <p:sp>
        <p:nvSpPr>
          <p:cNvPr id="7" name="CasellaDiTesto 6"/>
          <p:cNvSpPr txBox="1"/>
          <p:nvPr/>
        </p:nvSpPr>
        <p:spPr>
          <a:xfrm>
            <a:off x="4984217" y="1285682"/>
            <a:ext cx="3672672" cy="830997"/>
          </a:xfrm>
          <a:prstGeom prst="rect">
            <a:avLst/>
          </a:prstGeom>
          <a:noFill/>
        </p:spPr>
        <p:txBody>
          <a:bodyPr wrap="none" rtlCol="0">
            <a:spAutoFit/>
          </a:bodyPr>
          <a:lstStyle/>
          <a:p>
            <a:pPr lvl="0" algn="l"/>
            <a:r>
              <a:rPr lang="en-US" sz="2400" dirty="0" smtClean="0"/>
              <a:t>Fuel 3: Full </a:t>
            </a:r>
            <a:r>
              <a:rPr lang="en-GB" sz="2400" dirty="0" smtClean="0"/>
              <a:t>Actinides</a:t>
            </a:r>
            <a:r>
              <a:rPr lang="en-US" sz="2400" dirty="0" smtClean="0"/>
              <a:t> inner </a:t>
            </a:r>
            <a:r>
              <a:rPr lang="en-US" sz="2400" dirty="0" err="1" smtClean="0"/>
              <a:t>CerCer</a:t>
            </a:r>
            <a:r>
              <a:rPr lang="en-US" sz="2400" dirty="0" smtClean="0"/>
              <a:t> rod</a:t>
            </a:r>
            <a:endParaRPr lang="it-IT" sz="2400" dirty="0" smtClean="0"/>
          </a:p>
          <a:p>
            <a:pPr lvl="0" algn="l"/>
            <a:endParaRPr lang="it-IT" sz="2400" dirty="0" smtClean="0"/>
          </a:p>
          <a:p>
            <a:pPr lvl="0" algn="l"/>
            <a:r>
              <a:rPr lang="en-US" sz="2400" dirty="0" smtClean="0"/>
              <a:t>Fuel 5: Full Actinides outer </a:t>
            </a:r>
            <a:r>
              <a:rPr lang="en-US" sz="2400" dirty="0" err="1" smtClean="0"/>
              <a:t>CerCer</a:t>
            </a:r>
            <a:r>
              <a:rPr lang="en-US" sz="2400" dirty="0" smtClean="0"/>
              <a:t> rod</a:t>
            </a:r>
            <a:endParaRPr lang="it-IT" sz="2400" dirty="0" smtClean="0"/>
          </a:p>
        </p:txBody>
      </p:sp>
      <p:graphicFrame>
        <p:nvGraphicFramePr>
          <p:cNvPr id="8" name="Tabella 7"/>
          <p:cNvGraphicFramePr>
            <a:graphicFrameLocks noGrp="1"/>
          </p:cNvGraphicFramePr>
          <p:nvPr/>
        </p:nvGraphicFramePr>
        <p:xfrm>
          <a:off x="0" y="3435024"/>
          <a:ext cx="9144000" cy="2927868"/>
        </p:xfrm>
        <a:graphic>
          <a:graphicData uri="http://schemas.openxmlformats.org/drawingml/2006/table">
            <a:tbl>
              <a:tblPr/>
              <a:tblGrid>
                <a:gridCol w="611491"/>
                <a:gridCol w="1429395"/>
                <a:gridCol w="1722671"/>
                <a:gridCol w="1860278"/>
                <a:gridCol w="1788034"/>
                <a:gridCol w="1732131"/>
              </a:tblGrid>
              <a:tr h="144488">
                <a:tc>
                  <a:txBody>
                    <a:bodyPr/>
                    <a:lstStyle/>
                    <a:p>
                      <a:pPr algn="ctr">
                        <a:spcAft>
                          <a:spcPts val="0"/>
                        </a:spcAft>
                      </a:pPr>
                      <a:endParaRPr lang="en-US"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dirty="0">
                          <a:latin typeface="Times New Roman"/>
                          <a:ea typeface="Times New Roman"/>
                        </a:rPr>
                        <a:t>Fresh Fuels 3 &amp; 5</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US" sz="1200" dirty="0">
                          <a:latin typeface="Times New Roman"/>
                          <a:ea typeface="Times New Roman"/>
                        </a:rPr>
                        <a:t>Fuel 3</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a:spcAft>
                          <a:spcPts val="0"/>
                        </a:spcAft>
                      </a:pPr>
                      <a:r>
                        <a:rPr lang="en-US" sz="1200">
                          <a:latin typeface="Times New Roman"/>
                          <a:ea typeface="Times New Roman"/>
                        </a:rPr>
                        <a:t>Fuel 5</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144488">
                <a:tc>
                  <a:txBody>
                    <a:bodyPr/>
                    <a:lstStyle/>
                    <a:p>
                      <a:pPr algn="ctr">
                        <a:spcAft>
                          <a:spcPts val="0"/>
                        </a:spcAft>
                      </a:pPr>
                      <a:endParaRPr lang="en-US"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200" dirty="0">
                          <a:latin typeface="Times New Roman"/>
                          <a:ea typeface="Times New Roman"/>
                        </a:rPr>
                        <a:t>(1y after irradiation)</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(10y after irradiation)</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(1y after irradiation)</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(10y after irradiation)</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Np</a:t>
                      </a:r>
                      <a:r>
                        <a:rPr lang="en-US" sz="1200" baseline="30000">
                          <a:latin typeface="Times New Roman"/>
                          <a:ea typeface="Times New Roman"/>
                        </a:rPr>
                        <a:t>237</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6.79471e+1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7.01532e+1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6.79471e+1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7.01532e+1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Np</a:t>
                      </a:r>
                      <a:r>
                        <a:rPr lang="en-US" sz="1200" baseline="30000">
                          <a:latin typeface="Times New Roman"/>
                          <a:ea typeface="Times New Roman"/>
                        </a:rPr>
                        <a:t>239</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8.86555e-6</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8.85805e-6</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8.86555e-6</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8.85805e-6</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Pu</a:t>
                      </a:r>
                      <a:r>
                        <a:rPr lang="en-US" sz="1200" baseline="30000">
                          <a:latin typeface="Times New Roman"/>
                          <a:ea typeface="Times New Roman"/>
                        </a:rPr>
                        <a:t>238</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4.73037e-2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4.68773e-2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3.57616e-2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3.53688e-2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Pu</a:t>
                      </a:r>
                      <a:r>
                        <a:rPr lang="en-US" sz="1200" baseline="30000">
                          <a:latin typeface="Times New Roman"/>
                          <a:ea typeface="Times New Roman"/>
                        </a:rPr>
                        <a:t>239</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2.16127e-3</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5.53281e-3</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2.15127e-3</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5.52281e-3</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Pu</a:t>
                      </a:r>
                      <a:r>
                        <a:rPr lang="en-US" sz="1200" baseline="30000">
                          <a:latin typeface="Times New Roman"/>
                          <a:ea typeface="Times New Roman"/>
                        </a:rPr>
                        <a:t>240</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5.83828e-2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2.47827e-1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5.83828e-2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2.47827e-1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Pu</a:t>
                      </a:r>
                      <a:r>
                        <a:rPr lang="en-US" sz="1200" baseline="30000">
                          <a:latin typeface="Times New Roman"/>
                          <a:ea typeface="Times New Roman"/>
                        </a:rPr>
                        <a:t>241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2.29209e-5</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8.86302e-5</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2.34927e-5</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8.90010e-5</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Pu</a:t>
                      </a:r>
                      <a:r>
                        <a:rPr lang="en-US" sz="1200" baseline="30000">
                          <a:latin typeface="Times New Roman"/>
                          <a:ea typeface="Times New Roman"/>
                        </a:rPr>
                        <a:t>242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6.90999e-3</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6.90988e-3</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5.13000e-3</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5.12991e-3</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214">
                <a:tc>
                  <a:txBody>
                    <a:bodyPr/>
                    <a:lstStyle/>
                    <a:p>
                      <a:pPr algn="ctr">
                        <a:spcAft>
                          <a:spcPts val="0"/>
                        </a:spcAft>
                      </a:pPr>
                      <a:r>
                        <a:rPr lang="en-US" sz="1200">
                          <a:latin typeface="Times New Roman"/>
                          <a:ea typeface="Times New Roman"/>
                        </a:rPr>
                        <a:t>Am</a:t>
                      </a:r>
                      <a:r>
                        <a:rPr lang="en-US" sz="1200" baseline="30000">
                          <a:latin typeface="Times New Roman"/>
                          <a:ea typeface="Times New Roman"/>
                        </a:rPr>
                        <a:t>241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rPr>
                        <a:t>1.57</a:t>
                      </a:r>
                      <a:r>
                        <a:rPr lang="en-US" sz="1200">
                          <a:latin typeface="Times New Roman"/>
                          <a:ea typeface="Times New Roman"/>
                        </a:rPr>
                        <a:t>e+2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1.56749e+2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a:latin typeface="Times New Roman"/>
                          <a:ea typeface="Times New Roman"/>
                        </a:rPr>
                        <a:t>1.54505e+2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1.56749e+2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dirty="0">
                          <a:latin typeface="Times New Roman"/>
                          <a:ea typeface="Times New Roman"/>
                        </a:rPr>
                        <a:t>1.54505e+2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214">
                <a:tc>
                  <a:txBody>
                    <a:bodyPr/>
                    <a:lstStyle/>
                    <a:p>
                      <a:pPr algn="ctr">
                        <a:spcAft>
                          <a:spcPts val="0"/>
                        </a:spcAft>
                      </a:pPr>
                      <a:r>
                        <a:rPr lang="en-US" sz="1200">
                          <a:latin typeface="Times New Roman"/>
                          <a:ea typeface="Times New Roman"/>
                        </a:rPr>
                        <a:t>Am</a:t>
                      </a:r>
                      <a:r>
                        <a:rPr lang="en-US" sz="1200" baseline="30000">
                          <a:latin typeface="Times New Roman"/>
                          <a:ea typeface="Times New Roman"/>
                        </a:rPr>
                        <a:t>243</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rPr>
                        <a:t>1.03</a:t>
                      </a:r>
                      <a:r>
                        <a:rPr lang="en-US" sz="1200">
                          <a:latin typeface="Times New Roman"/>
                          <a:ea typeface="Times New Roman"/>
                        </a:rPr>
                        <a:t>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1.02990e+1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a:latin typeface="Times New Roman"/>
                          <a:ea typeface="Times New Roman"/>
                        </a:rPr>
                        <a:t>1.02903e+1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1.02990e+1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dirty="0">
                          <a:latin typeface="Times New Roman"/>
                          <a:ea typeface="Times New Roman"/>
                        </a:rPr>
                        <a:t>1.02903e+1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Cm</a:t>
                      </a:r>
                      <a:r>
                        <a:rPr lang="en-US" sz="1200" baseline="30000">
                          <a:latin typeface="Times New Roman"/>
                          <a:ea typeface="Times New Roman"/>
                        </a:rPr>
                        <a:t>242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3.06488e-3</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a:latin typeface="Times New Roman"/>
                          <a:ea typeface="Times New Roman"/>
                        </a:rPr>
                        <a:t>2.58117e-9</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2.24053e-3</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dirty="0">
                          <a:latin typeface="Times New Roman"/>
                          <a:ea typeface="Times New Roman"/>
                        </a:rPr>
                        <a:t>1.88693e-9</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Cm</a:t>
                      </a:r>
                      <a:r>
                        <a:rPr lang="en-US" sz="1200" baseline="30000">
                          <a:latin typeface="Times New Roman"/>
                          <a:ea typeface="Times New Roman"/>
                        </a:rPr>
                        <a:t>243</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rPr>
                        <a:t>1.88</a:t>
                      </a:r>
                      <a:r>
                        <a:rPr lang="en-US" sz="1200">
                          <a:latin typeface="Times New Roman"/>
                          <a:ea typeface="Times New Roman"/>
                        </a:rPr>
                        <a:t>e-2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1.77716e-2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a:latin typeface="Times New Roman"/>
                          <a:ea typeface="Times New Roman"/>
                        </a:rPr>
                        <a:t>1.43425e-2</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1.77716e-2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dirty="0">
                          <a:latin typeface="Times New Roman"/>
                          <a:ea typeface="Times New Roman"/>
                        </a:rPr>
                        <a:t>1.43425e-2</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07">
                <a:tc>
                  <a:txBody>
                    <a:bodyPr/>
                    <a:lstStyle/>
                    <a:p>
                      <a:pPr algn="ctr">
                        <a:spcAft>
                          <a:spcPts val="0"/>
                        </a:spcAft>
                      </a:pPr>
                      <a:r>
                        <a:rPr lang="en-US" sz="1200">
                          <a:latin typeface="Times New Roman"/>
                          <a:ea typeface="Times New Roman"/>
                        </a:rPr>
                        <a:t>Cm</a:t>
                      </a:r>
                      <a:r>
                        <a:rPr lang="en-US" sz="1200" baseline="30000">
                          <a:latin typeface="Times New Roman"/>
                          <a:ea typeface="Times New Roman"/>
                        </a:rPr>
                        <a:t>244</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Times New Roman"/>
                          <a:ea typeface="Times New Roman"/>
                        </a:rPr>
                        <a:t>7.18</a:t>
                      </a:r>
                      <a:r>
                        <a:rPr lang="en-US" sz="1200" dirty="0">
                          <a:latin typeface="Times New Roman"/>
                          <a:ea typeface="Times New Roman"/>
                        </a:rPr>
                        <a:t>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dirty="0">
                          <a:latin typeface="Times New Roman"/>
                          <a:ea typeface="Times New Roman"/>
                        </a:rPr>
                        <a:t>6.61189e-1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dirty="0">
                          <a:latin typeface="Times New Roman"/>
                          <a:ea typeface="Times New Roman"/>
                        </a:rPr>
                        <a:t>4.68427e-1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dirty="0">
                          <a:latin typeface="Times New Roman"/>
                          <a:ea typeface="Times New Roman"/>
                        </a:rPr>
                        <a:t>6.61189e-1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dirty="0">
                          <a:latin typeface="Times New Roman"/>
                          <a:ea typeface="Times New Roman"/>
                        </a:rPr>
                        <a:t>4.68427e-1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37607">
                <a:tc>
                  <a:txBody>
                    <a:bodyPr/>
                    <a:lstStyle/>
                    <a:p>
                      <a:pPr algn="ctr">
                        <a:spcAft>
                          <a:spcPts val="0"/>
                        </a:spcAft>
                      </a:pPr>
                      <a:r>
                        <a:rPr lang="en-US" sz="1200">
                          <a:latin typeface="Times New Roman"/>
                          <a:ea typeface="Times New Roman"/>
                        </a:rPr>
                        <a:t>Cm</a:t>
                      </a:r>
                      <a:r>
                        <a:rPr lang="en-US" sz="1200" baseline="30000">
                          <a:latin typeface="Times New Roman"/>
                          <a:ea typeface="Times New Roman"/>
                        </a:rPr>
                        <a:t>245</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rPr>
                        <a:t>1.26</a:t>
                      </a:r>
                      <a:r>
                        <a:rPr lang="en-US" sz="1200">
                          <a:latin typeface="Times New Roman"/>
                          <a:ea typeface="Times New Roman"/>
                        </a:rPr>
                        <a:t>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1.25989e-1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a:latin typeface="Times New Roman"/>
                          <a:ea typeface="Times New Roman"/>
                        </a:rPr>
                        <a:t>1.25897e-1</a:t>
                      </a:r>
                      <a:endParaRPr lang="it-IT" sz="120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rPr>
                        <a:t>1.25989e-1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spcAft>
                          <a:spcPts val="0"/>
                        </a:spcAft>
                      </a:pPr>
                      <a:r>
                        <a:rPr lang="en-US" sz="1200" dirty="0">
                          <a:latin typeface="Times New Roman"/>
                          <a:ea typeface="Times New Roman"/>
                        </a:rPr>
                        <a:t>1.25897e-1</a:t>
                      </a:r>
                      <a:endParaRPr lang="it-IT" sz="1200" dirty="0">
                        <a:latin typeface="Times New Roman"/>
                        <a:ea typeface="Times New Roman"/>
                      </a:endParaRPr>
                    </a:p>
                  </a:txBody>
                  <a:tcPr marL="61923" marR="61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CasellaDiTesto 9"/>
          <p:cNvSpPr txBox="1"/>
          <p:nvPr/>
        </p:nvSpPr>
        <p:spPr>
          <a:xfrm>
            <a:off x="0" y="6400987"/>
            <a:ext cx="9144000" cy="461665"/>
          </a:xfrm>
          <a:prstGeom prst="rect">
            <a:avLst/>
          </a:prstGeom>
          <a:noFill/>
        </p:spPr>
        <p:txBody>
          <a:bodyPr wrap="square" rtlCol="0">
            <a:spAutoFit/>
          </a:bodyPr>
          <a:lstStyle/>
          <a:p>
            <a:r>
              <a:rPr lang="en-US" sz="1200" b="1" baseline="0" dirty="0" smtClean="0"/>
              <a:t>Cm244</a:t>
            </a:r>
            <a:r>
              <a:rPr lang="en-US" sz="1200" baseline="0" dirty="0" smtClean="0"/>
              <a:t> is substantially the only isotope that undergoes a significant reduction during irradiation (around 8%): considering the well-known toughness in reducing that isotope inside critical reactors, the obtained results appear worthy of further future investigations.</a:t>
            </a:r>
            <a:endParaRPr lang="it-IT" sz="1200" baseline="0" dirty="0" smtClean="0"/>
          </a:p>
        </p:txBody>
      </p:sp>
      <p:sp>
        <p:nvSpPr>
          <p:cNvPr id="9" name="Rettangolo 8"/>
          <p:cNvSpPr/>
          <p:nvPr/>
        </p:nvSpPr>
        <p:spPr>
          <a:xfrm>
            <a:off x="4572000" y="2866051"/>
            <a:ext cx="4572000" cy="707886"/>
          </a:xfrm>
          <a:prstGeom prst="rect">
            <a:avLst/>
          </a:prstGeom>
        </p:spPr>
        <p:txBody>
          <a:bodyPr wrap="square">
            <a:spAutoFit/>
          </a:bodyPr>
          <a:lstStyle/>
          <a:p>
            <a:r>
              <a:rPr lang="en-US" b="1" dirty="0" smtClean="0"/>
              <a:t>Masses [g] for various actinides </a:t>
            </a:r>
          </a:p>
          <a:p>
            <a:r>
              <a:rPr lang="en-US" b="1" dirty="0" smtClean="0"/>
              <a:t>(at different times) for fuels 3 and 5</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542692" y="1153196"/>
          <a:ext cx="7709209" cy="2560320"/>
        </p:xfrm>
        <a:graphic>
          <a:graphicData uri="http://schemas.openxmlformats.org/drawingml/2006/table">
            <a:tbl>
              <a:tblPr/>
              <a:tblGrid>
                <a:gridCol w="1300976"/>
                <a:gridCol w="626327"/>
                <a:gridCol w="963651"/>
                <a:gridCol w="963651"/>
                <a:gridCol w="1084393"/>
                <a:gridCol w="1052924"/>
                <a:gridCol w="851596"/>
                <a:gridCol w="865691"/>
              </a:tblGrid>
              <a:tr h="0">
                <a:tc>
                  <a:txBody>
                    <a:bodyPr/>
                    <a:lstStyle/>
                    <a:p>
                      <a:pPr algn="r">
                        <a:spcAft>
                          <a:spcPts val="0"/>
                        </a:spcAft>
                      </a:pPr>
                      <a:r>
                        <a:rPr lang="it-IT" sz="1200" b="1" dirty="0" err="1">
                          <a:latin typeface="Times New Roman"/>
                          <a:ea typeface="Times New Roman"/>
                          <a:cs typeface="Times New Roman"/>
                        </a:rPr>
                        <a:t>Experiment</a:t>
                      </a:r>
                      <a:endParaRPr lang="it-IT" sz="1200" dirty="0">
                        <a:latin typeface="Times New Roman"/>
                        <a:ea typeface="Times New Roman"/>
                        <a:cs typeface="Times New Roman"/>
                      </a:endParaRPr>
                    </a:p>
                    <a:p>
                      <a:pPr algn="ctr">
                        <a:spcAft>
                          <a:spcPts val="0"/>
                        </a:spcAft>
                      </a:pPr>
                      <a:r>
                        <a:rPr lang="it-IT" sz="1200" b="1" dirty="0" err="1">
                          <a:latin typeface="Times New Roman"/>
                          <a:ea typeface="Times New Roman"/>
                          <a:cs typeface="Times New Roman"/>
                        </a:rPr>
                        <a:t>Objective</a:t>
                      </a:r>
                      <a:endParaRPr lang="it-IT"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it-IT" sz="1200" b="1">
                          <a:latin typeface="Times New Roman"/>
                          <a:ea typeface="Times New Roman"/>
                          <a:cs typeface="Times New Roman"/>
                        </a:rPr>
                        <a:t>MUSE</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strike="sngStrike" dirty="0">
                          <a:latin typeface="Times New Roman"/>
                          <a:ea typeface="Times New Roman"/>
                          <a:cs typeface="Times New Roman"/>
                        </a:rPr>
                        <a:t>SAD</a:t>
                      </a:r>
                      <a:endParaRPr lang="it-IT" sz="1200" strike="sngStrike"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dirty="0">
                          <a:latin typeface="Times New Roman"/>
                          <a:ea typeface="Times New Roman"/>
                          <a:cs typeface="Times New Roman"/>
                        </a:rPr>
                        <a:t>YALINA</a:t>
                      </a:r>
                      <a:endParaRPr lang="it-IT"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latin typeface="Times New Roman"/>
                          <a:ea typeface="Times New Roman"/>
                          <a:cs typeface="Times New Roman"/>
                        </a:rPr>
                        <a:t>MEGAPIE</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latin typeface="Times New Roman"/>
                          <a:ea typeface="Times New Roman"/>
                          <a:cs typeface="Times New Roman"/>
                        </a:rPr>
                        <a:t>GUINEVERE</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dirty="0">
                          <a:latin typeface="Times New Roman"/>
                          <a:ea typeface="Times New Roman"/>
                          <a:cs typeface="Times New Roman"/>
                        </a:rPr>
                        <a:t>MYRRHA</a:t>
                      </a:r>
                      <a:endParaRPr lang="it-IT"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b="1">
                          <a:latin typeface="Times New Roman"/>
                          <a:ea typeface="Times New Roman"/>
                          <a:cs typeface="Times New Roman"/>
                        </a:rPr>
                        <a:t>Our Project</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it-IT" sz="1200" b="1">
                          <a:latin typeface="Times New Roman"/>
                          <a:ea typeface="Times New Roman"/>
                          <a:cs typeface="Times New Roman"/>
                        </a:rPr>
                        <a:t>Keff monitoring</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0">
                <a:tc>
                  <a:txBody>
                    <a:bodyPr/>
                    <a:lstStyle/>
                    <a:p>
                      <a:pPr algn="ctr">
                        <a:spcAft>
                          <a:spcPts val="0"/>
                        </a:spcAft>
                      </a:pPr>
                      <a:r>
                        <a:rPr lang="it-IT" sz="1200" b="1">
                          <a:latin typeface="Times New Roman"/>
                          <a:ea typeface="Times New Roman"/>
                          <a:cs typeface="Times New Roman"/>
                        </a:rPr>
                        <a:t>Kinetics</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dirty="0" smtClean="0">
                          <a:latin typeface="Times New Roman"/>
                          <a:ea typeface="Times New Roman"/>
                          <a:cs typeface="Times New Roman"/>
                        </a:rPr>
                        <a:t>YES</a:t>
                      </a:r>
                      <a:endParaRPr lang="it-IT"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dirty="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0">
                <a:tc>
                  <a:txBody>
                    <a:bodyPr/>
                    <a:lstStyle/>
                    <a:p>
                      <a:pPr algn="ctr">
                        <a:spcAft>
                          <a:spcPts val="0"/>
                        </a:spcAft>
                      </a:pPr>
                      <a:r>
                        <a:rPr lang="it-IT" sz="1200" b="1">
                          <a:latin typeface="Times New Roman"/>
                          <a:ea typeface="Times New Roman"/>
                          <a:cs typeface="Times New Roman"/>
                        </a:rPr>
                        <a:t>Dynamics</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CCFFCC"/>
                      </a:fgClr>
                      <a:bgClr>
                        <a:srgbClr val="E7FFE7"/>
                      </a:bgClr>
                    </a:pattFill>
                  </a:tcPr>
                </a:tc>
              </a:tr>
              <a:tr h="0">
                <a:tc>
                  <a:txBody>
                    <a:bodyPr/>
                    <a:lstStyle/>
                    <a:p>
                      <a:pPr algn="ctr">
                        <a:spcAft>
                          <a:spcPts val="0"/>
                        </a:spcAft>
                      </a:pPr>
                      <a:r>
                        <a:rPr lang="it-IT" sz="1200" b="1">
                          <a:latin typeface="Times New Roman"/>
                          <a:ea typeface="Times New Roman"/>
                          <a:cs typeface="Times New Roman"/>
                        </a:rPr>
                        <a:t>Power/beam current</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dirty="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0">
                <a:tc>
                  <a:txBody>
                    <a:bodyPr/>
                    <a:lstStyle/>
                    <a:p>
                      <a:pPr algn="ctr">
                        <a:spcAft>
                          <a:spcPts val="0"/>
                        </a:spcAft>
                      </a:pPr>
                      <a:r>
                        <a:rPr lang="it-IT" sz="1200" b="1" dirty="0" err="1">
                          <a:latin typeface="Times New Roman"/>
                          <a:ea typeface="Times New Roman"/>
                          <a:cs typeface="Times New Roman"/>
                        </a:rPr>
                        <a:t>Startup</a:t>
                      </a:r>
                      <a:r>
                        <a:rPr lang="it-IT" sz="1200" b="1" dirty="0">
                          <a:latin typeface="Times New Roman"/>
                          <a:ea typeface="Times New Roman"/>
                          <a:cs typeface="Times New Roman"/>
                        </a:rPr>
                        <a:t>/</a:t>
                      </a:r>
                      <a:r>
                        <a:rPr lang="it-IT" sz="1200" b="1" dirty="0" err="1">
                          <a:latin typeface="Times New Roman"/>
                          <a:ea typeface="Times New Roman"/>
                          <a:cs typeface="Times New Roman"/>
                        </a:rPr>
                        <a:t>shutdown</a:t>
                      </a:r>
                      <a:endParaRPr lang="it-IT"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0">
                <a:tc>
                  <a:txBody>
                    <a:bodyPr/>
                    <a:lstStyle/>
                    <a:p>
                      <a:pPr algn="ctr">
                        <a:spcAft>
                          <a:spcPts val="0"/>
                        </a:spcAft>
                      </a:pPr>
                      <a:r>
                        <a:rPr lang="en-US" sz="1200" b="1" dirty="0">
                          <a:latin typeface="Times New Roman"/>
                          <a:ea typeface="Times New Roman"/>
                          <a:cs typeface="Times New Roman"/>
                        </a:rPr>
                        <a:t>Physics and Code validation</a:t>
                      </a:r>
                      <a:endParaRPr lang="it-IT"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0">
                <a:tc>
                  <a:txBody>
                    <a:bodyPr/>
                    <a:lstStyle/>
                    <a:p>
                      <a:pPr algn="ctr">
                        <a:spcAft>
                          <a:spcPts val="0"/>
                        </a:spcAft>
                      </a:pPr>
                      <a:r>
                        <a:rPr lang="en-US" sz="1200" b="1">
                          <a:latin typeface="Times New Roman"/>
                          <a:ea typeface="Times New Roman"/>
                          <a:cs typeface="Times New Roman"/>
                        </a:rPr>
                        <a:t>Beam line &amp; target</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r>
                        <a:rPr lang="it-IT" sz="1200" baseline="30000">
                          <a:latin typeface="Times New Roman"/>
                          <a:ea typeface="Times New Roman"/>
                          <a:cs typeface="Times New Roman"/>
                        </a:rPr>
                        <a:t> </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CCFFCC"/>
                      </a:fgClr>
                      <a:bgClr>
                        <a:srgbClr val="E7FFE7"/>
                      </a:bgClr>
                    </a:pattFill>
                  </a:tcPr>
                </a:tc>
              </a:tr>
              <a:tr h="0">
                <a:tc>
                  <a:txBody>
                    <a:bodyPr/>
                    <a:lstStyle/>
                    <a:p>
                      <a:pPr algn="ctr">
                        <a:spcAft>
                          <a:spcPts val="0"/>
                        </a:spcAft>
                      </a:pPr>
                      <a:r>
                        <a:rPr lang="it-IT" sz="1200" b="1">
                          <a:latin typeface="Times New Roman"/>
                          <a:ea typeface="Times New Roman"/>
                          <a:cs typeface="Times New Roman"/>
                        </a:rPr>
                        <a:t>Safety and licensing</a:t>
                      </a:r>
                      <a:endParaRPr lang="it-IT"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NO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it-IT" sz="1200" dirty="0">
                          <a:latin typeface="Times New Roman"/>
                          <a:ea typeface="Times New Roman"/>
                          <a:cs typeface="Times New Roman"/>
                        </a:rPr>
                        <a:t>YES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
        <p:nvSpPr>
          <p:cNvPr id="2734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ttangolo 5"/>
          <p:cNvSpPr/>
          <p:nvPr/>
        </p:nvSpPr>
        <p:spPr>
          <a:xfrm>
            <a:off x="1077951" y="0"/>
            <a:ext cx="7225989" cy="1015663"/>
          </a:xfrm>
          <a:prstGeom prst="rect">
            <a:avLst/>
          </a:prstGeom>
        </p:spPr>
        <p:txBody>
          <a:bodyPr wrap="square">
            <a:spAutoFit/>
          </a:bodyPr>
          <a:lstStyle/>
          <a:p>
            <a:r>
              <a:rPr lang="en-US" baseline="0" dirty="0" smtClean="0"/>
              <a:t>Analysis of fast facilities that can meet the need for experimental data</a:t>
            </a:r>
            <a:endParaRPr lang="it-IT" baseline="0" dirty="0" smtClean="0"/>
          </a:p>
        </p:txBody>
      </p:sp>
      <p:sp>
        <p:nvSpPr>
          <p:cNvPr id="7" name="Rettangolo 6"/>
          <p:cNvSpPr/>
          <p:nvPr/>
        </p:nvSpPr>
        <p:spPr>
          <a:xfrm>
            <a:off x="0" y="3983283"/>
            <a:ext cx="9143999" cy="923330"/>
          </a:xfrm>
          <a:prstGeom prst="rect">
            <a:avLst/>
          </a:prstGeom>
        </p:spPr>
        <p:txBody>
          <a:bodyPr wrap="square">
            <a:spAutoFit/>
          </a:bodyPr>
          <a:lstStyle/>
          <a:p>
            <a:r>
              <a:rPr lang="en-US" sz="1800" baseline="0" dirty="0" smtClean="0"/>
              <a:t>Summary table from “Experimental activities on the Coupling of an Accelerator, a </a:t>
            </a:r>
            <a:r>
              <a:rPr lang="en-US" sz="1800" baseline="0" dirty="0" err="1" smtClean="0"/>
              <a:t>spallation</a:t>
            </a:r>
            <a:r>
              <a:rPr lang="en-US" sz="1800" baseline="0" dirty="0" smtClean="0"/>
              <a:t> Target and a Sub-critical blanket” (ECATS) part of EU program EUROTRANS</a:t>
            </a:r>
            <a:endParaRPr lang="en-US" sz="1800" baseline="0" dirty="0"/>
          </a:p>
          <a:p>
            <a:r>
              <a:rPr lang="en-US" sz="1800" baseline="0" dirty="0" smtClean="0"/>
              <a:t>(The apparatus described here is added for comparison)</a:t>
            </a:r>
          </a:p>
        </p:txBody>
      </p:sp>
      <p:sp>
        <p:nvSpPr>
          <p:cNvPr id="8" name="CasellaDiTesto 7"/>
          <p:cNvSpPr txBox="1"/>
          <p:nvPr/>
        </p:nvSpPr>
        <p:spPr>
          <a:xfrm>
            <a:off x="0" y="5288340"/>
            <a:ext cx="9144000" cy="1569660"/>
          </a:xfrm>
          <a:prstGeom prst="rect">
            <a:avLst/>
          </a:prstGeom>
          <a:noFill/>
        </p:spPr>
        <p:txBody>
          <a:bodyPr wrap="square" rtlCol="0">
            <a:spAutoFit/>
          </a:bodyPr>
          <a:lstStyle/>
          <a:p>
            <a:pPr algn="l">
              <a:buFont typeface="Arial" pitchFamily="34" charset="0"/>
              <a:buChar char="•"/>
            </a:pPr>
            <a:r>
              <a:rPr lang="en-US" sz="1600" b="1" baseline="0" dirty="0" smtClean="0"/>
              <a:t> CDR available at </a:t>
            </a:r>
            <a:r>
              <a:rPr lang="en-US" sz="1600" b="1" baseline="0" dirty="0" smtClean="0">
                <a:hlinkClick r:id="rId2"/>
              </a:rPr>
              <a:t>http://www.ge.infn.it/~opisso/CDR/cdr.htm</a:t>
            </a:r>
            <a:r>
              <a:rPr lang="en-US" sz="1600" b="1" baseline="0" dirty="0" smtClean="0"/>
              <a:t>, to be published on EPJ Plus</a:t>
            </a:r>
          </a:p>
          <a:p>
            <a:pPr algn="l">
              <a:buFont typeface="Arial" pitchFamily="34" charset="0"/>
              <a:buChar char="•"/>
            </a:pPr>
            <a:endParaRPr lang="en-US" sz="1600" b="1" baseline="0" dirty="0" smtClean="0"/>
          </a:p>
          <a:p>
            <a:pPr algn="l">
              <a:buFont typeface="Arial" pitchFamily="34" charset="0"/>
              <a:buChar char="•"/>
            </a:pPr>
            <a:r>
              <a:rPr lang="en-US" sz="1600" b="1" baseline="0" dirty="0" smtClean="0"/>
              <a:t> Task within EU project CHANDA: </a:t>
            </a:r>
            <a:r>
              <a:rPr lang="en-US" sz="1600" i="1" baseline="0" dirty="0" smtClean="0"/>
              <a:t>Study of a new infrastructure to perform dedicated new integral experiments, in order to validate the relevant cross section data in an environment where materials, power and temperature evolve towards future systems like </a:t>
            </a:r>
            <a:r>
              <a:rPr lang="en-US" sz="1600" i="1" baseline="0" dirty="0" err="1" smtClean="0"/>
              <a:t>Myrrha</a:t>
            </a:r>
            <a:r>
              <a:rPr lang="en-US" sz="1600" i="1" baseline="0" dirty="0" smtClean="0"/>
              <a:t>, extending the possibility within the EU for specific training of young scientists and engineers</a:t>
            </a:r>
            <a:endParaRPr lang="it-IT" sz="1600" i="1" baseline="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9" name="Rectangle 13"/>
          <p:cNvSpPr>
            <a:spLocks noChangeArrowheads="1"/>
          </p:cNvSpPr>
          <p:nvPr/>
        </p:nvSpPr>
        <p:spPr bwMode="auto">
          <a:xfrm>
            <a:off x="2675701" y="2451463"/>
            <a:ext cx="3659777" cy="838200"/>
          </a:xfrm>
          <a:prstGeom prst="rect">
            <a:avLst/>
          </a:prstGeom>
          <a:solidFill>
            <a:schemeClr val="bg1"/>
          </a:solidFill>
          <a:ln w="28575">
            <a:solidFill>
              <a:srgbClr val="FF0000"/>
            </a:solidFill>
            <a:miter lim="800000"/>
            <a:headEnd/>
            <a:tailEnd/>
          </a:ln>
        </p:spPr>
        <p:txBody>
          <a:bodyPr wrap="none" anchor="ctr"/>
          <a:lstStyle/>
          <a:p>
            <a:endParaRPr lang="it-IT"/>
          </a:p>
        </p:txBody>
      </p:sp>
      <p:sp>
        <p:nvSpPr>
          <p:cNvPr id="101391" name="Rectangle 15"/>
          <p:cNvSpPr>
            <a:spLocks noChangeArrowheads="1"/>
          </p:cNvSpPr>
          <p:nvPr/>
        </p:nvSpPr>
        <p:spPr bwMode="auto">
          <a:xfrm>
            <a:off x="2632159" y="927463"/>
            <a:ext cx="3494313" cy="838200"/>
          </a:xfrm>
          <a:prstGeom prst="rect">
            <a:avLst/>
          </a:prstGeom>
          <a:noFill/>
          <a:ln w="9525">
            <a:solidFill>
              <a:schemeClr val="tx1"/>
            </a:solidFill>
            <a:miter lim="800000"/>
            <a:headEnd/>
            <a:tailEnd/>
          </a:ln>
        </p:spPr>
        <p:txBody>
          <a:bodyPr wrap="none" anchor="ctr"/>
          <a:lstStyle/>
          <a:p>
            <a:r>
              <a:rPr lang="en-US" sz="1700" b="1" baseline="0" dirty="0" smtClean="0"/>
              <a:t>GUINEVERE </a:t>
            </a:r>
            <a:r>
              <a:rPr lang="en-US" sz="1600" baseline="0" dirty="0" smtClean="0">
                <a:latin typeface="Comic Sans MS" pitchFamily="84" charset="0"/>
              </a:rPr>
              <a:t>(Mol) prototype</a:t>
            </a:r>
            <a:endParaRPr lang="en-US" sz="1600" baseline="0" dirty="0">
              <a:latin typeface="Comic Sans MS" pitchFamily="84" charset="0"/>
            </a:endParaRPr>
          </a:p>
          <a:p>
            <a:r>
              <a:rPr lang="en-US" sz="1600" baseline="0" dirty="0">
                <a:latin typeface="Comic Sans MS" pitchFamily="84" charset="0"/>
              </a:rPr>
              <a:t>Subcritical P=0kw operating</a:t>
            </a:r>
          </a:p>
          <a:p>
            <a:r>
              <a:rPr lang="en-US" sz="1600" baseline="0" dirty="0" err="1">
                <a:latin typeface="Comic Sans MS" pitchFamily="84" charset="0"/>
              </a:rPr>
              <a:t>Measures:k</a:t>
            </a:r>
            <a:r>
              <a:rPr lang="en-US" sz="1600" baseline="-25000" dirty="0" err="1">
                <a:latin typeface="Comic Sans MS" pitchFamily="84" charset="0"/>
              </a:rPr>
              <a:t>eff</a:t>
            </a:r>
            <a:r>
              <a:rPr lang="en-US" sz="1600" baseline="0" dirty="0" err="1">
                <a:latin typeface="Comic Sans MS" pitchFamily="84" charset="0"/>
              </a:rPr>
              <a:t>,fluxes,cross</a:t>
            </a:r>
            <a:r>
              <a:rPr lang="en-US" sz="1600" baseline="0" dirty="0">
                <a:latin typeface="Comic Sans MS" pitchFamily="84" charset="0"/>
              </a:rPr>
              <a:t> sections</a:t>
            </a:r>
            <a:endParaRPr lang="en-US" sz="2400" baseline="0" dirty="0"/>
          </a:p>
        </p:txBody>
      </p:sp>
      <p:sp>
        <p:nvSpPr>
          <p:cNvPr id="101392" name="Rectangle 16"/>
          <p:cNvSpPr>
            <a:spLocks noChangeArrowheads="1"/>
          </p:cNvSpPr>
          <p:nvPr/>
        </p:nvSpPr>
        <p:spPr bwMode="auto">
          <a:xfrm>
            <a:off x="2675701" y="3823063"/>
            <a:ext cx="3728357" cy="914400"/>
          </a:xfrm>
          <a:prstGeom prst="rect">
            <a:avLst/>
          </a:prstGeom>
          <a:noFill/>
          <a:ln w="9525">
            <a:solidFill>
              <a:schemeClr val="tx1"/>
            </a:solidFill>
            <a:miter lim="800000"/>
            <a:headEnd/>
            <a:tailEnd/>
          </a:ln>
        </p:spPr>
        <p:txBody>
          <a:bodyPr wrap="none" anchor="ctr"/>
          <a:lstStyle/>
          <a:p>
            <a:endParaRPr lang="it-IT"/>
          </a:p>
        </p:txBody>
      </p:sp>
      <p:sp>
        <p:nvSpPr>
          <p:cNvPr id="101393" name="Rectangle 17"/>
          <p:cNvSpPr>
            <a:spLocks noChangeArrowheads="1"/>
          </p:cNvSpPr>
          <p:nvPr/>
        </p:nvSpPr>
        <p:spPr bwMode="auto">
          <a:xfrm>
            <a:off x="2828101" y="2680063"/>
            <a:ext cx="211793" cy="457200"/>
          </a:xfrm>
          <a:prstGeom prst="rect">
            <a:avLst/>
          </a:prstGeom>
          <a:noFill/>
          <a:ln w="9525">
            <a:noFill/>
            <a:miter lim="800000"/>
            <a:headEnd/>
            <a:tailEnd/>
          </a:ln>
        </p:spPr>
        <p:txBody>
          <a:bodyPr wrap="square">
            <a:spAutoFit/>
          </a:bodyPr>
          <a:lstStyle/>
          <a:p>
            <a:pPr algn="l"/>
            <a:endParaRPr lang="it-IT" sz="2400" baseline="0"/>
          </a:p>
        </p:txBody>
      </p:sp>
      <p:sp>
        <p:nvSpPr>
          <p:cNvPr id="101394" name="Rectangle 18"/>
          <p:cNvSpPr>
            <a:spLocks noChangeArrowheads="1"/>
          </p:cNvSpPr>
          <p:nvPr/>
        </p:nvSpPr>
        <p:spPr bwMode="auto">
          <a:xfrm>
            <a:off x="2599502" y="3888151"/>
            <a:ext cx="3830638" cy="839787"/>
          </a:xfrm>
          <a:prstGeom prst="rect">
            <a:avLst/>
          </a:prstGeom>
          <a:noFill/>
          <a:ln w="9525">
            <a:noFill/>
            <a:miter lim="800000"/>
            <a:headEnd/>
            <a:tailEnd/>
          </a:ln>
        </p:spPr>
        <p:txBody>
          <a:bodyPr wrap="none">
            <a:spAutoFit/>
          </a:bodyPr>
          <a:lstStyle/>
          <a:p>
            <a:pPr algn="l"/>
            <a:r>
              <a:rPr lang="en-US" sz="1700" b="1" baseline="0" dirty="0" smtClean="0"/>
              <a:t>MYRRHA </a:t>
            </a:r>
            <a:r>
              <a:rPr lang="en-US" sz="1600" baseline="0" dirty="0" smtClean="0">
                <a:latin typeface="Comic Sans MS" pitchFamily="84" charset="0"/>
              </a:rPr>
              <a:t>(Mol</a:t>
            </a:r>
            <a:r>
              <a:rPr lang="en-US" sz="1600" baseline="0" dirty="0">
                <a:latin typeface="Comic Sans MS" pitchFamily="84" charset="0"/>
              </a:rPr>
              <a:t>)</a:t>
            </a:r>
          </a:p>
          <a:p>
            <a:pPr algn="l"/>
            <a:r>
              <a:rPr lang="en-US" sz="1600" baseline="0" dirty="0">
                <a:latin typeface="Comic Sans MS" pitchFamily="84" charset="0"/>
              </a:rPr>
              <a:t>Crit./</a:t>
            </a:r>
            <a:r>
              <a:rPr lang="en-US" sz="1600" baseline="0" dirty="0" err="1">
                <a:latin typeface="Comic Sans MS" pitchFamily="84" charset="0"/>
              </a:rPr>
              <a:t>subcr</a:t>
            </a:r>
            <a:r>
              <a:rPr lang="en-US" sz="1600" baseline="0" dirty="0">
                <a:latin typeface="Comic Sans MS" pitchFamily="84" charset="0"/>
              </a:rPr>
              <a:t> P=100Mw</a:t>
            </a:r>
            <a:r>
              <a:rPr lang="en-US" sz="1600" baseline="-25000" dirty="0">
                <a:latin typeface="Comic Sans MS" pitchFamily="84" charset="0"/>
              </a:rPr>
              <a:t>t</a:t>
            </a:r>
            <a:r>
              <a:rPr lang="en-US" sz="1600" baseline="0" dirty="0">
                <a:latin typeface="Comic Sans MS" pitchFamily="84" charset="0"/>
              </a:rPr>
              <a:t>approved(TD)</a:t>
            </a:r>
          </a:p>
          <a:p>
            <a:pPr algn="l"/>
            <a:r>
              <a:rPr lang="en-US" sz="1600" baseline="0" dirty="0">
                <a:latin typeface="Comic Sans MS" pitchFamily="84" charset="0"/>
              </a:rPr>
              <a:t>Optimized for radioisotope production</a:t>
            </a:r>
            <a:endParaRPr lang="en-US" sz="2400" baseline="0" dirty="0"/>
          </a:p>
        </p:txBody>
      </p:sp>
      <p:sp>
        <p:nvSpPr>
          <p:cNvPr id="101395" name="Rectangle 19"/>
          <p:cNvSpPr>
            <a:spLocks noChangeArrowheads="1"/>
          </p:cNvSpPr>
          <p:nvPr/>
        </p:nvSpPr>
        <p:spPr bwMode="auto">
          <a:xfrm>
            <a:off x="930536" y="5250419"/>
            <a:ext cx="3505200" cy="914400"/>
          </a:xfrm>
          <a:prstGeom prst="rect">
            <a:avLst/>
          </a:prstGeom>
          <a:noFill/>
          <a:ln w="9525">
            <a:solidFill>
              <a:schemeClr val="tx1"/>
            </a:solidFill>
            <a:miter lim="800000"/>
            <a:headEnd/>
            <a:tailEnd/>
          </a:ln>
        </p:spPr>
        <p:txBody>
          <a:bodyPr wrap="none" anchor="ctr"/>
          <a:lstStyle/>
          <a:p>
            <a:endParaRPr lang="it-IT"/>
          </a:p>
        </p:txBody>
      </p:sp>
      <p:sp>
        <p:nvSpPr>
          <p:cNvPr id="101396" name="Rectangle 20"/>
          <p:cNvSpPr>
            <a:spLocks noChangeArrowheads="1"/>
          </p:cNvSpPr>
          <p:nvPr/>
        </p:nvSpPr>
        <p:spPr bwMode="auto">
          <a:xfrm>
            <a:off x="2828102" y="5651863"/>
            <a:ext cx="184150" cy="457200"/>
          </a:xfrm>
          <a:prstGeom prst="rect">
            <a:avLst/>
          </a:prstGeom>
          <a:noFill/>
          <a:ln w="9525">
            <a:noFill/>
            <a:miter lim="800000"/>
            <a:headEnd/>
            <a:tailEnd/>
          </a:ln>
        </p:spPr>
        <p:txBody>
          <a:bodyPr wrap="none">
            <a:spAutoFit/>
          </a:bodyPr>
          <a:lstStyle/>
          <a:p>
            <a:pPr algn="l"/>
            <a:endParaRPr lang="it-IT" sz="2400" baseline="0"/>
          </a:p>
        </p:txBody>
      </p:sp>
      <p:sp>
        <p:nvSpPr>
          <p:cNvPr id="101397" name="Rectangle 21"/>
          <p:cNvSpPr>
            <a:spLocks noChangeArrowheads="1"/>
          </p:cNvSpPr>
          <p:nvPr/>
        </p:nvSpPr>
        <p:spPr bwMode="auto">
          <a:xfrm>
            <a:off x="1006736" y="5276545"/>
            <a:ext cx="3370263" cy="1338828"/>
          </a:xfrm>
          <a:prstGeom prst="rect">
            <a:avLst/>
          </a:prstGeom>
          <a:noFill/>
          <a:ln w="9525">
            <a:noFill/>
            <a:miter lim="800000"/>
            <a:headEnd/>
            <a:tailEnd/>
          </a:ln>
        </p:spPr>
        <p:txBody>
          <a:bodyPr>
            <a:spAutoFit/>
          </a:bodyPr>
          <a:lstStyle/>
          <a:p>
            <a:pPr algn="l"/>
            <a:r>
              <a:rPr lang="en-US" sz="1700" b="1" baseline="0" dirty="0" smtClean="0"/>
              <a:t>ALFRED </a:t>
            </a:r>
            <a:r>
              <a:rPr lang="en-US" sz="1600" baseline="0" dirty="0" smtClean="0">
                <a:latin typeface="Comic Sans MS" pitchFamily="84" charset="0"/>
              </a:rPr>
              <a:t>demonstrator lead-cooled critical fast reactor </a:t>
            </a:r>
          </a:p>
          <a:p>
            <a:pPr algn="l"/>
            <a:r>
              <a:rPr lang="en-US" sz="1600" baseline="0" dirty="0" smtClean="0">
                <a:latin typeface="Comic Sans MS" pitchFamily="84" charset="0"/>
              </a:rPr>
              <a:t>gen IV P=120Mw</a:t>
            </a:r>
            <a:r>
              <a:rPr lang="en-US" sz="1600" baseline="-25000" dirty="0" smtClean="0">
                <a:latin typeface="Comic Sans MS" pitchFamily="84" charset="0"/>
              </a:rPr>
              <a:t>t</a:t>
            </a:r>
            <a:endParaRPr lang="en-US" sz="1600" baseline="0" dirty="0">
              <a:latin typeface="Comic Sans MS" pitchFamily="84" charset="0"/>
            </a:endParaRPr>
          </a:p>
          <a:p>
            <a:pPr algn="l"/>
            <a:endParaRPr lang="en-US" sz="1600" baseline="0" dirty="0">
              <a:latin typeface="Comic Sans MS" pitchFamily="84" charset="0"/>
            </a:endParaRPr>
          </a:p>
          <a:p>
            <a:pPr algn="l"/>
            <a:endParaRPr lang="en-US" sz="1600" baseline="0" dirty="0">
              <a:latin typeface="Comic Sans MS" pitchFamily="84" charset="0"/>
            </a:endParaRPr>
          </a:p>
        </p:txBody>
      </p:sp>
      <p:sp>
        <p:nvSpPr>
          <p:cNvPr id="101398" name="Rectangle 22"/>
          <p:cNvSpPr>
            <a:spLocks noChangeArrowheads="1"/>
          </p:cNvSpPr>
          <p:nvPr/>
        </p:nvSpPr>
        <p:spPr bwMode="auto">
          <a:xfrm>
            <a:off x="3657600" y="145866"/>
            <a:ext cx="184150" cy="457200"/>
          </a:xfrm>
          <a:prstGeom prst="rect">
            <a:avLst/>
          </a:prstGeom>
          <a:noFill/>
          <a:ln w="9525">
            <a:noFill/>
            <a:miter lim="800000"/>
            <a:headEnd/>
            <a:tailEnd/>
          </a:ln>
        </p:spPr>
        <p:txBody>
          <a:bodyPr wrap="none">
            <a:spAutoFit/>
          </a:bodyPr>
          <a:lstStyle/>
          <a:p>
            <a:pPr algn="l"/>
            <a:endParaRPr lang="it-IT" sz="2400" baseline="0"/>
          </a:p>
        </p:txBody>
      </p:sp>
      <p:sp>
        <p:nvSpPr>
          <p:cNvPr id="101399" name="Rectangle 23"/>
          <p:cNvSpPr>
            <a:spLocks noChangeArrowheads="1"/>
          </p:cNvSpPr>
          <p:nvPr/>
        </p:nvSpPr>
        <p:spPr bwMode="auto">
          <a:xfrm>
            <a:off x="0" y="24492"/>
            <a:ext cx="5027613" cy="457200"/>
          </a:xfrm>
          <a:prstGeom prst="rect">
            <a:avLst/>
          </a:prstGeom>
          <a:solidFill>
            <a:schemeClr val="bg2"/>
          </a:solidFill>
          <a:ln w="9525">
            <a:noFill/>
            <a:miter lim="800000"/>
            <a:headEnd/>
            <a:tailEnd/>
          </a:ln>
        </p:spPr>
        <p:txBody>
          <a:bodyPr wrap="none">
            <a:spAutoFit/>
          </a:bodyPr>
          <a:lstStyle/>
          <a:p>
            <a:pPr algn="l"/>
            <a:r>
              <a:rPr lang="en-US" sz="2400" baseline="0" dirty="0">
                <a:solidFill>
                  <a:schemeClr val="bg1"/>
                </a:solidFill>
                <a:latin typeface="Comic Sans MS" pitchFamily="84" charset="0"/>
              </a:rPr>
              <a:t>THE EUROPEAN ADS ROAD MAP</a:t>
            </a:r>
            <a:endParaRPr lang="en-US" sz="2400" baseline="0" dirty="0">
              <a:latin typeface="Comic Sans MS" pitchFamily="84" charset="0"/>
            </a:endParaRPr>
          </a:p>
        </p:txBody>
      </p:sp>
      <p:sp>
        <p:nvSpPr>
          <p:cNvPr id="101403" name="Rectangle 27"/>
          <p:cNvSpPr>
            <a:spLocks noChangeArrowheads="1"/>
          </p:cNvSpPr>
          <p:nvPr/>
        </p:nvSpPr>
        <p:spPr bwMode="auto">
          <a:xfrm>
            <a:off x="2713806" y="2451463"/>
            <a:ext cx="3589444" cy="830997"/>
          </a:xfrm>
          <a:prstGeom prst="rect">
            <a:avLst/>
          </a:prstGeom>
          <a:noFill/>
          <a:ln w="9525">
            <a:noFill/>
            <a:miter lim="800000"/>
            <a:headEnd/>
            <a:tailEnd/>
          </a:ln>
        </p:spPr>
        <p:txBody>
          <a:bodyPr wrap="none">
            <a:spAutoFit/>
          </a:bodyPr>
          <a:lstStyle/>
          <a:p>
            <a:pPr algn="l"/>
            <a:r>
              <a:rPr lang="en-US" sz="1600" b="1" baseline="0" dirty="0" smtClean="0">
                <a:latin typeface="Comic Sans MS" pitchFamily="84" charset="0"/>
              </a:rPr>
              <a:t>INFN et al. </a:t>
            </a:r>
            <a:r>
              <a:rPr lang="en-US" sz="1600" baseline="0" dirty="0" smtClean="0">
                <a:latin typeface="Comic Sans MS" pitchFamily="84" charset="0"/>
              </a:rPr>
              <a:t>prototype</a:t>
            </a:r>
            <a:endParaRPr lang="en-US" sz="1600" baseline="0" dirty="0">
              <a:latin typeface="Comic Sans MS" pitchFamily="84" charset="0"/>
            </a:endParaRPr>
          </a:p>
          <a:p>
            <a:pPr algn="l"/>
            <a:r>
              <a:rPr lang="en-US" sz="1600" baseline="0" dirty="0">
                <a:latin typeface="Comic Sans MS" pitchFamily="84" charset="0"/>
              </a:rPr>
              <a:t>Subcritical </a:t>
            </a:r>
            <a:r>
              <a:rPr lang="en-US" sz="1600" baseline="0" dirty="0" smtClean="0">
                <a:latin typeface="Comic Sans MS" pitchFamily="84" charset="0"/>
              </a:rPr>
              <a:t>P=200 </a:t>
            </a:r>
            <a:r>
              <a:rPr lang="en-US" sz="1600" baseline="0" dirty="0" err="1" smtClean="0">
                <a:latin typeface="Comic Sans MS" pitchFamily="84" charset="0"/>
              </a:rPr>
              <a:t>kw</a:t>
            </a:r>
            <a:r>
              <a:rPr lang="en-US" sz="1600" baseline="-25000" dirty="0" err="1" smtClean="0">
                <a:latin typeface="Comic Sans MS" pitchFamily="84" charset="0"/>
              </a:rPr>
              <a:t>t</a:t>
            </a:r>
            <a:r>
              <a:rPr lang="en-US" sz="1600" baseline="0" dirty="0" smtClean="0">
                <a:latin typeface="Comic Sans MS" pitchFamily="84" charset="0"/>
              </a:rPr>
              <a:t> project(CDR)</a:t>
            </a:r>
            <a:endParaRPr lang="en-US" sz="1600" baseline="0" dirty="0">
              <a:latin typeface="Comic Sans MS" pitchFamily="84" charset="0"/>
            </a:endParaRPr>
          </a:p>
          <a:p>
            <a:pPr algn="l"/>
            <a:r>
              <a:rPr lang="en-US" sz="1600" baseline="0" dirty="0"/>
              <a:t>Gen IV and transmutation Physics</a:t>
            </a:r>
            <a:endParaRPr lang="en-US" sz="2400" baseline="0" dirty="0"/>
          </a:p>
        </p:txBody>
      </p:sp>
      <p:cxnSp>
        <p:nvCxnSpPr>
          <p:cNvPr id="101404" name="AutoShape 28"/>
          <p:cNvCxnSpPr>
            <a:cxnSpLocks noChangeShapeType="1"/>
            <a:stCxn id="101394" idx="2"/>
          </p:cNvCxnSpPr>
          <p:nvPr/>
        </p:nvCxnSpPr>
        <p:spPr bwMode="auto">
          <a:xfrm flipH="1">
            <a:off x="2691868" y="4727938"/>
            <a:ext cx="1822953" cy="522481"/>
          </a:xfrm>
          <a:prstGeom prst="straightConnector1">
            <a:avLst/>
          </a:prstGeom>
          <a:noFill/>
          <a:ln w="9525">
            <a:solidFill>
              <a:schemeClr val="tx1"/>
            </a:solidFill>
            <a:round/>
            <a:headEnd/>
            <a:tailEnd type="triangle" w="med" len="med"/>
          </a:ln>
        </p:spPr>
      </p:cxnSp>
      <p:sp>
        <p:nvSpPr>
          <p:cNvPr id="101407" name="Line 31"/>
          <p:cNvSpPr>
            <a:spLocks noChangeShapeType="1"/>
          </p:cNvSpPr>
          <p:nvPr/>
        </p:nvSpPr>
        <p:spPr bwMode="auto">
          <a:xfrm>
            <a:off x="4504502" y="1765663"/>
            <a:ext cx="0" cy="2057400"/>
          </a:xfrm>
          <a:prstGeom prst="line">
            <a:avLst/>
          </a:prstGeom>
          <a:noFill/>
          <a:ln w="9525">
            <a:solidFill>
              <a:schemeClr val="tx1"/>
            </a:solidFill>
            <a:round/>
            <a:headEnd/>
            <a:tailEnd type="triangle" w="med" len="med"/>
          </a:ln>
        </p:spPr>
        <p:txBody>
          <a:bodyPr wrap="none" anchor="ctr"/>
          <a:lstStyle/>
          <a:p>
            <a:endParaRPr lang="it-IT"/>
          </a:p>
        </p:txBody>
      </p:sp>
      <p:sp>
        <p:nvSpPr>
          <p:cNvPr id="19" name="Rectangle 19"/>
          <p:cNvSpPr>
            <a:spLocks noChangeArrowheads="1"/>
          </p:cNvSpPr>
          <p:nvPr/>
        </p:nvSpPr>
        <p:spPr bwMode="auto">
          <a:xfrm>
            <a:off x="4718233" y="5231833"/>
            <a:ext cx="3505200" cy="914400"/>
          </a:xfrm>
          <a:prstGeom prst="rect">
            <a:avLst/>
          </a:prstGeom>
          <a:noFill/>
          <a:ln w="9525">
            <a:solidFill>
              <a:schemeClr val="tx1"/>
            </a:solidFill>
            <a:miter lim="800000"/>
            <a:headEnd/>
            <a:tailEnd/>
          </a:ln>
        </p:spPr>
        <p:txBody>
          <a:bodyPr wrap="none" anchor="ctr"/>
          <a:lstStyle/>
          <a:p>
            <a:endParaRPr lang="it-IT"/>
          </a:p>
        </p:txBody>
      </p:sp>
      <p:sp>
        <p:nvSpPr>
          <p:cNvPr id="20" name="Rectangle 21"/>
          <p:cNvSpPr>
            <a:spLocks noChangeArrowheads="1"/>
          </p:cNvSpPr>
          <p:nvPr/>
        </p:nvSpPr>
        <p:spPr bwMode="auto">
          <a:xfrm>
            <a:off x="4794433" y="5328475"/>
            <a:ext cx="3370263" cy="1092607"/>
          </a:xfrm>
          <a:prstGeom prst="rect">
            <a:avLst/>
          </a:prstGeom>
          <a:noFill/>
          <a:ln w="9525">
            <a:noFill/>
            <a:miter lim="800000"/>
            <a:headEnd/>
            <a:tailEnd/>
          </a:ln>
        </p:spPr>
        <p:txBody>
          <a:bodyPr>
            <a:spAutoFit/>
          </a:bodyPr>
          <a:lstStyle/>
          <a:p>
            <a:pPr algn="l"/>
            <a:r>
              <a:rPr lang="en-US" sz="1700" b="1" baseline="0" dirty="0" smtClean="0"/>
              <a:t>EFIT </a:t>
            </a:r>
            <a:r>
              <a:rPr lang="en-US" sz="1600" baseline="0" dirty="0" smtClean="0">
                <a:latin typeface="Comic Sans MS" pitchFamily="84" charset="0"/>
              </a:rPr>
              <a:t>Industrial </a:t>
            </a:r>
            <a:r>
              <a:rPr lang="en-US" sz="1600" baseline="0" dirty="0" err="1" smtClean="0">
                <a:latin typeface="Comic Sans MS" pitchFamily="84" charset="0"/>
              </a:rPr>
              <a:t>fastADS</a:t>
            </a:r>
            <a:r>
              <a:rPr lang="en-US" sz="1600" baseline="0" dirty="0" smtClean="0">
                <a:latin typeface="Comic Sans MS" pitchFamily="84" charset="0"/>
              </a:rPr>
              <a:t>  </a:t>
            </a:r>
          </a:p>
          <a:p>
            <a:pPr algn="l"/>
            <a:r>
              <a:rPr lang="en-US" sz="1600" baseline="0" dirty="0" smtClean="0">
                <a:latin typeface="Comic Sans MS" pitchFamily="84" charset="0"/>
              </a:rPr>
              <a:t>P= few 100Mw</a:t>
            </a:r>
            <a:r>
              <a:rPr lang="en-US" sz="1600" baseline="-25000" dirty="0" smtClean="0">
                <a:latin typeface="Comic Sans MS" pitchFamily="84" charset="0"/>
              </a:rPr>
              <a:t>t</a:t>
            </a:r>
            <a:r>
              <a:rPr lang="en-US" sz="1600" baseline="0" dirty="0" smtClean="0">
                <a:latin typeface="Comic Sans MS" pitchFamily="84" charset="0"/>
              </a:rPr>
              <a:t> </a:t>
            </a:r>
            <a:endParaRPr lang="en-US" sz="1600" baseline="0" dirty="0">
              <a:latin typeface="Comic Sans MS" pitchFamily="84" charset="0"/>
            </a:endParaRPr>
          </a:p>
          <a:p>
            <a:pPr algn="l"/>
            <a:endParaRPr lang="en-US" sz="1600" baseline="0" dirty="0">
              <a:latin typeface="Comic Sans MS" pitchFamily="84" charset="0"/>
            </a:endParaRPr>
          </a:p>
          <a:p>
            <a:pPr algn="l"/>
            <a:endParaRPr lang="en-US" sz="1600" baseline="0" dirty="0">
              <a:latin typeface="Comic Sans MS" pitchFamily="84" charset="0"/>
            </a:endParaRPr>
          </a:p>
        </p:txBody>
      </p:sp>
      <p:cxnSp>
        <p:nvCxnSpPr>
          <p:cNvPr id="21" name="AutoShape 28"/>
          <p:cNvCxnSpPr>
            <a:cxnSpLocks noChangeShapeType="1"/>
            <a:stCxn id="101394" idx="2"/>
            <a:endCxn id="20" idx="0"/>
          </p:cNvCxnSpPr>
          <p:nvPr/>
        </p:nvCxnSpPr>
        <p:spPr bwMode="auto">
          <a:xfrm>
            <a:off x="4514821" y="4727938"/>
            <a:ext cx="1964744" cy="600537"/>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9" grpId="0" animBg="1"/>
      <p:bldP spid="1014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125435" y="-3267"/>
            <a:ext cx="4611688" cy="519113"/>
          </a:xfrm>
          <a:prstGeom prst="rect">
            <a:avLst/>
          </a:prstGeom>
          <a:solidFill>
            <a:schemeClr val="bg2"/>
          </a:solidFill>
          <a:ln w="9525">
            <a:noFill/>
            <a:miter lim="800000"/>
            <a:headEnd/>
            <a:tailEnd/>
          </a:ln>
        </p:spPr>
        <p:txBody>
          <a:bodyPr wrap="none">
            <a:spAutoFit/>
          </a:bodyPr>
          <a:lstStyle/>
          <a:p>
            <a:r>
              <a:rPr lang="en-US" sz="2800" baseline="0" dirty="0">
                <a:solidFill>
                  <a:schemeClr val="bg1"/>
                </a:solidFill>
              </a:rPr>
              <a:t>Nuclear waste management</a:t>
            </a:r>
            <a:endParaRPr lang="en-US" sz="2800" baseline="0" dirty="0"/>
          </a:p>
        </p:txBody>
      </p:sp>
      <p:pic>
        <p:nvPicPr>
          <p:cNvPr id="47115" name="Picture 11"/>
          <p:cNvPicPr>
            <a:picLocks noChangeAspect="1" noChangeArrowheads="1"/>
          </p:cNvPicPr>
          <p:nvPr/>
        </p:nvPicPr>
        <p:blipFill>
          <a:blip r:embed="rId3" cstate="print"/>
          <a:srcRect/>
          <a:stretch>
            <a:fillRect/>
          </a:stretch>
        </p:blipFill>
        <p:spPr bwMode="auto">
          <a:xfrm>
            <a:off x="102734" y="1709606"/>
            <a:ext cx="8894309" cy="2993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58129"/>
          </a:xfrm>
        </p:spPr>
        <p:txBody>
          <a:bodyPr/>
          <a:lstStyle/>
          <a:p>
            <a:r>
              <a:rPr lang="en-US" dirty="0" smtClean="0"/>
              <a:t>Conclusions</a:t>
            </a:r>
            <a:endParaRPr lang="en-US" dirty="0"/>
          </a:p>
        </p:txBody>
      </p:sp>
      <p:sp>
        <p:nvSpPr>
          <p:cNvPr id="4" name="CasellaDiTesto 3"/>
          <p:cNvSpPr txBox="1"/>
          <p:nvPr/>
        </p:nvSpPr>
        <p:spPr>
          <a:xfrm>
            <a:off x="0" y="917912"/>
            <a:ext cx="8961120" cy="5940088"/>
          </a:xfrm>
          <a:prstGeom prst="rect">
            <a:avLst/>
          </a:prstGeom>
          <a:noFill/>
        </p:spPr>
        <p:txBody>
          <a:bodyPr wrap="square" rtlCol="0">
            <a:spAutoFit/>
          </a:bodyPr>
          <a:lstStyle/>
          <a:p>
            <a:pPr marL="274638" indent="-182563" algn="l">
              <a:buFont typeface="Arial" pitchFamily="34" charset="0"/>
              <a:buChar char="•"/>
            </a:pPr>
            <a:r>
              <a:rPr lang="en-US" sz="2000" baseline="0" dirty="0" smtClean="0">
                <a:solidFill>
                  <a:prstClr val="black"/>
                </a:solidFill>
              </a:rPr>
              <a:t>ADS </a:t>
            </a:r>
            <a:r>
              <a:rPr lang="en-US" sz="2000" baseline="0" dirty="0">
                <a:solidFill>
                  <a:prstClr val="black"/>
                </a:solidFill>
              </a:rPr>
              <a:t>can help study many aspects of novel </a:t>
            </a:r>
            <a:r>
              <a:rPr lang="en-US" sz="2000" baseline="0" dirty="0" smtClean="0">
                <a:solidFill>
                  <a:prstClr val="black"/>
                </a:solidFill>
              </a:rPr>
              <a:t>nuclear systems</a:t>
            </a:r>
            <a:r>
              <a:rPr lang="en-US" sz="2000" baseline="0" dirty="0">
                <a:solidFill>
                  <a:prstClr val="black"/>
                </a:solidFill>
              </a:rPr>
              <a:t>, i.e. Gen IV assemblies, fast neutron dynamics and waste </a:t>
            </a:r>
            <a:r>
              <a:rPr lang="en-US" sz="2000" baseline="0" dirty="0" err="1" smtClean="0">
                <a:solidFill>
                  <a:prstClr val="black"/>
                </a:solidFill>
              </a:rPr>
              <a:t>burnup</a:t>
            </a:r>
            <a:endParaRPr lang="en-US" sz="2000" baseline="0" dirty="0">
              <a:solidFill>
                <a:prstClr val="black"/>
              </a:solidFill>
            </a:endParaRPr>
          </a:p>
          <a:p>
            <a:pPr marL="274638" indent="-182563" algn="l">
              <a:buFont typeface="Arial" pitchFamily="34" charset="0"/>
              <a:buChar char="•"/>
            </a:pPr>
            <a:endParaRPr lang="en-US" sz="2000" baseline="0" dirty="0">
              <a:solidFill>
                <a:prstClr val="black"/>
              </a:solidFill>
            </a:endParaRPr>
          </a:p>
          <a:p>
            <a:pPr marL="274638" indent="-182563" algn="l">
              <a:buFont typeface="Arial" pitchFamily="34" charset="0"/>
              <a:buChar char="•"/>
            </a:pPr>
            <a:r>
              <a:rPr lang="en-US" sz="2000" baseline="0" dirty="0" smtClean="0">
                <a:solidFill>
                  <a:prstClr val="black"/>
                </a:solidFill>
              </a:rPr>
              <a:t>At </a:t>
            </a:r>
            <a:r>
              <a:rPr lang="en-US" sz="2000" baseline="0" dirty="0">
                <a:solidFill>
                  <a:prstClr val="black"/>
                </a:solidFill>
              </a:rPr>
              <a:t>the same time, depending on </a:t>
            </a:r>
            <a:r>
              <a:rPr lang="en-US" sz="2000" baseline="0" dirty="0" smtClean="0">
                <a:solidFill>
                  <a:prstClr val="black"/>
                </a:solidFill>
              </a:rPr>
              <a:t>intensity </a:t>
            </a:r>
            <a:r>
              <a:rPr lang="en-US" sz="2000" baseline="0" dirty="0">
                <a:solidFill>
                  <a:prstClr val="black"/>
                </a:solidFill>
              </a:rPr>
              <a:t>and </a:t>
            </a:r>
            <a:r>
              <a:rPr lang="en-US" sz="2000" baseline="0" dirty="0" smtClean="0">
                <a:solidFill>
                  <a:prstClr val="black"/>
                </a:solidFill>
              </a:rPr>
              <a:t>spectrum of the neutron field, </a:t>
            </a:r>
            <a:r>
              <a:rPr lang="en-US" sz="2000" baseline="0" dirty="0">
                <a:solidFill>
                  <a:prstClr val="black"/>
                </a:solidFill>
              </a:rPr>
              <a:t>they </a:t>
            </a:r>
            <a:r>
              <a:rPr lang="en-US" sz="2000" baseline="0" dirty="0" smtClean="0">
                <a:solidFill>
                  <a:prstClr val="black"/>
                </a:solidFill>
              </a:rPr>
              <a:t>can offer </a:t>
            </a:r>
            <a:r>
              <a:rPr lang="en-US" sz="2000" baseline="0" dirty="0">
                <a:solidFill>
                  <a:prstClr val="black"/>
                </a:solidFill>
              </a:rPr>
              <a:t>other opportunities like detector testing, medical applications and </a:t>
            </a:r>
            <a:r>
              <a:rPr lang="en-US" sz="2000" baseline="0" dirty="0" smtClean="0">
                <a:solidFill>
                  <a:prstClr val="black"/>
                </a:solidFill>
              </a:rPr>
              <a:t>material </a:t>
            </a:r>
            <a:r>
              <a:rPr lang="en-US" sz="2000" baseline="0" dirty="0">
                <a:solidFill>
                  <a:prstClr val="black"/>
                </a:solidFill>
              </a:rPr>
              <a:t>studies</a:t>
            </a:r>
          </a:p>
          <a:p>
            <a:pPr marL="274638" indent="-182563" algn="l">
              <a:buFont typeface="Arial" pitchFamily="34" charset="0"/>
              <a:buChar char="•"/>
            </a:pPr>
            <a:endParaRPr lang="en-US" sz="2000" baseline="0" dirty="0">
              <a:solidFill>
                <a:prstClr val="black"/>
              </a:solidFill>
            </a:endParaRPr>
          </a:p>
          <a:p>
            <a:pPr marL="274638" indent="-182563" algn="l">
              <a:buFont typeface="Arial" pitchFamily="34" charset="0"/>
              <a:buChar char="•"/>
            </a:pPr>
            <a:r>
              <a:rPr lang="en-US" sz="2000" baseline="0" dirty="0" smtClean="0">
                <a:solidFill>
                  <a:prstClr val="black"/>
                </a:solidFill>
              </a:rPr>
              <a:t>In the framework of a collaboration between INFN and other Italian academic institutions and industrial partners, a low power ADS has been proposed as a facility for training and research, with safety and flexibility as distinctive features. Such a system would be intermediate between </a:t>
            </a:r>
            <a:r>
              <a:rPr lang="en-US" sz="2000" baseline="0" dirty="0" smtClean="0">
                <a:solidFill>
                  <a:prstClr val="black"/>
                </a:solidFill>
              </a:rPr>
              <a:t>the existing </a:t>
            </a:r>
            <a:r>
              <a:rPr lang="en-US" sz="2000" baseline="0" dirty="0" smtClean="0">
                <a:solidFill>
                  <a:prstClr val="black"/>
                </a:solidFill>
              </a:rPr>
              <a:t>zero power one (</a:t>
            </a:r>
            <a:r>
              <a:rPr lang="en-US" sz="2000" baseline="0" dirty="0" err="1" smtClean="0">
                <a:solidFill>
                  <a:prstClr val="black"/>
                </a:solidFill>
              </a:rPr>
              <a:t>Guinevère</a:t>
            </a:r>
            <a:r>
              <a:rPr lang="en-US" sz="2000" baseline="0" dirty="0" smtClean="0">
                <a:solidFill>
                  <a:prstClr val="black"/>
                </a:solidFill>
              </a:rPr>
              <a:t>) and future high power facilities like </a:t>
            </a:r>
            <a:r>
              <a:rPr lang="en-US" sz="2000" baseline="0" dirty="0" err="1" smtClean="0">
                <a:solidFill>
                  <a:prstClr val="black"/>
                </a:solidFill>
              </a:rPr>
              <a:t>Myrrha</a:t>
            </a:r>
            <a:endParaRPr lang="en-US" sz="2000" baseline="0" dirty="0" smtClean="0">
              <a:solidFill>
                <a:prstClr val="black"/>
              </a:solidFill>
            </a:endParaRPr>
          </a:p>
          <a:p>
            <a:pPr marL="274638" indent="-182563" algn="l"/>
            <a:endParaRPr lang="en-US" sz="2000" baseline="0" dirty="0">
              <a:solidFill>
                <a:prstClr val="black"/>
              </a:solidFill>
            </a:endParaRPr>
          </a:p>
          <a:p>
            <a:pPr marL="274638" indent="-182563" algn="l">
              <a:buFont typeface="Arial" pitchFamily="34" charset="0"/>
              <a:buChar char="•"/>
            </a:pPr>
            <a:r>
              <a:rPr lang="en-US" sz="2000" baseline="0" dirty="0" smtClean="0">
                <a:solidFill>
                  <a:prstClr val="black"/>
                </a:solidFill>
              </a:rPr>
              <a:t>A CDR was produced as is in the process of being published on European Physical Journal. Funding is currently not available in Italy, but the project may be of interest in the European context as one more step towards future high power </a:t>
            </a:r>
            <a:r>
              <a:rPr lang="en-US" sz="2000" baseline="0" dirty="0" err="1" smtClean="0">
                <a:solidFill>
                  <a:prstClr val="black"/>
                </a:solidFill>
              </a:rPr>
              <a:t>apparata</a:t>
            </a:r>
            <a:endParaRPr lang="en-US" sz="2000" baseline="0" dirty="0" smtClean="0">
              <a:solidFill>
                <a:prstClr val="black"/>
              </a:solidFill>
            </a:endParaRPr>
          </a:p>
          <a:p>
            <a:pPr marL="274638" indent="-182563" algn="l">
              <a:buFont typeface="Arial" pitchFamily="34" charset="0"/>
              <a:buChar char="•"/>
            </a:pPr>
            <a:endParaRPr lang="en-US" sz="2000" baseline="0" dirty="0" smtClean="0">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125435" y="179615"/>
            <a:ext cx="4611688" cy="519113"/>
          </a:xfrm>
          <a:prstGeom prst="rect">
            <a:avLst/>
          </a:prstGeom>
          <a:solidFill>
            <a:schemeClr val="bg2"/>
          </a:solidFill>
          <a:ln w="9525">
            <a:noFill/>
            <a:miter lim="800000"/>
            <a:headEnd/>
            <a:tailEnd/>
          </a:ln>
        </p:spPr>
        <p:txBody>
          <a:bodyPr wrap="none">
            <a:spAutoFit/>
          </a:bodyPr>
          <a:lstStyle/>
          <a:p>
            <a:r>
              <a:rPr lang="en-US" sz="2800" baseline="0">
                <a:solidFill>
                  <a:schemeClr val="bg1"/>
                </a:solidFill>
              </a:rPr>
              <a:t>Nuclear waste management</a:t>
            </a:r>
            <a:endParaRPr lang="en-US" sz="2800" baseline="0"/>
          </a:p>
        </p:txBody>
      </p:sp>
      <p:sp>
        <p:nvSpPr>
          <p:cNvPr id="47108" name="Rectangle 4"/>
          <p:cNvSpPr>
            <a:spLocks noChangeArrowheads="1"/>
          </p:cNvSpPr>
          <p:nvPr/>
        </p:nvSpPr>
        <p:spPr bwMode="auto">
          <a:xfrm>
            <a:off x="76200" y="4495800"/>
            <a:ext cx="8991600" cy="1138773"/>
          </a:xfrm>
          <a:prstGeom prst="rect">
            <a:avLst/>
          </a:prstGeom>
          <a:noFill/>
          <a:ln w="9525">
            <a:noFill/>
            <a:miter lim="800000"/>
            <a:headEnd/>
            <a:tailEnd/>
          </a:ln>
        </p:spPr>
        <p:txBody>
          <a:bodyPr>
            <a:spAutoFit/>
          </a:bodyPr>
          <a:lstStyle/>
          <a:p>
            <a:r>
              <a:rPr lang="en-US" baseline="0" dirty="0"/>
              <a:t>   </a:t>
            </a:r>
            <a:r>
              <a:rPr lang="en-US" sz="1900" baseline="0" dirty="0"/>
              <a:t>In Italy </a:t>
            </a:r>
            <a:r>
              <a:rPr lang="en-US" sz="1900" b="1" baseline="0" dirty="0"/>
              <a:t>high activity or long lifetime </a:t>
            </a:r>
            <a:r>
              <a:rPr lang="en-US" sz="1900" baseline="0" dirty="0" smtClean="0"/>
              <a:t>waste from </a:t>
            </a:r>
            <a:r>
              <a:rPr lang="en-US" sz="1900" baseline="0" dirty="0"/>
              <a:t>reactors </a:t>
            </a:r>
            <a:r>
              <a:rPr lang="en-US" sz="1900" baseline="0" dirty="0" smtClean="0"/>
              <a:t>operating in the past is </a:t>
            </a:r>
            <a:r>
              <a:rPr lang="en-US" sz="1900" baseline="0" dirty="0"/>
              <a:t>estimated to about </a:t>
            </a:r>
            <a:r>
              <a:rPr lang="en-US" sz="1900" b="1" baseline="0" dirty="0"/>
              <a:t>5000/6000 m</a:t>
            </a:r>
            <a:r>
              <a:rPr lang="en-US" sz="1900" b="1" dirty="0"/>
              <a:t>3</a:t>
            </a:r>
            <a:r>
              <a:rPr lang="en-US" sz="1900" baseline="0" dirty="0" smtClean="0"/>
              <a:t>, most </a:t>
            </a:r>
            <a:r>
              <a:rPr lang="en-US" sz="1900" baseline="0" dirty="0"/>
              <a:t>of which are presently being reprocessed in England and France</a:t>
            </a:r>
            <a:r>
              <a:rPr lang="en-US" sz="1900" baseline="0" dirty="0" smtClean="0"/>
              <a:t>, but all of which </a:t>
            </a:r>
            <a:r>
              <a:rPr lang="en-US" sz="1900" baseline="0" dirty="0"/>
              <a:t>will be sent back in 2025</a:t>
            </a:r>
            <a:endParaRPr lang="en-US" baseline="0" dirty="0"/>
          </a:p>
        </p:txBody>
      </p:sp>
      <p:sp>
        <p:nvSpPr>
          <p:cNvPr id="47109" name="Rectangle 5"/>
          <p:cNvSpPr>
            <a:spLocks noChangeArrowheads="1"/>
          </p:cNvSpPr>
          <p:nvPr/>
        </p:nvSpPr>
        <p:spPr bwMode="auto">
          <a:xfrm>
            <a:off x="838200" y="4953000"/>
            <a:ext cx="336550" cy="549275"/>
          </a:xfrm>
          <a:prstGeom prst="rect">
            <a:avLst/>
          </a:prstGeom>
          <a:noFill/>
          <a:ln w="9525">
            <a:noFill/>
            <a:miter lim="800000"/>
            <a:headEnd/>
            <a:tailEnd/>
          </a:ln>
        </p:spPr>
        <p:txBody>
          <a:bodyPr>
            <a:spAutoFit/>
          </a:bodyPr>
          <a:lstStyle/>
          <a:p>
            <a:endParaRPr lang="it-IT" baseline="0"/>
          </a:p>
        </p:txBody>
      </p:sp>
      <p:pic>
        <p:nvPicPr>
          <p:cNvPr id="47115" name="Picture 11"/>
          <p:cNvPicPr>
            <a:picLocks noChangeAspect="1" noChangeArrowheads="1"/>
          </p:cNvPicPr>
          <p:nvPr/>
        </p:nvPicPr>
        <p:blipFill>
          <a:blip r:embed="rId3" cstate="print"/>
          <a:srcRect/>
          <a:stretch>
            <a:fillRect/>
          </a:stretch>
        </p:blipFill>
        <p:spPr bwMode="auto">
          <a:xfrm>
            <a:off x="102734" y="1265464"/>
            <a:ext cx="8894309" cy="2993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 y="838200"/>
            <a:ext cx="8686800" cy="5638800"/>
          </a:xfrm>
          <a:prstGeom prst="rect">
            <a:avLst/>
          </a:prstGeom>
          <a:noFill/>
          <a:ln w="9525">
            <a:noFill/>
            <a:miter lim="800000"/>
            <a:headEnd/>
            <a:tailEnd/>
          </a:ln>
        </p:spPr>
        <p:txBody>
          <a:bodyPr/>
          <a:lstStyle/>
          <a:p>
            <a:pPr marL="342900" indent="-342900" algn="l" eaLnBrk="1" hangingPunct="1">
              <a:spcBef>
                <a:spcPct val="20000"/>
              </a:spcBef>
              <a:buFontTx/>
              <a:buChar char="•"/>
            </a:pPr>
            <a:r>
              <a:rPr lang="it-IT" sz="2400" baseline="0" dirty="0"/>
              <a:t>The </a:t>
            </a:r>
            <a:r>
              <a:rPr lang="it-IT" sz="2400" baseline="0" dirty="0" err="1"/>
              <a:t>maximum</a:t>
            </a:r>
            <a:r>
              <a:rPr lang="it-IT" sz="2400" baseline="0" dirty="0"/>
              <a:t> </a:t>
            </a:r>
            <a:r>
              <a:rPr lang="it-IT" sz="2400" baseline="0" dirty="0" err="1"/>
              <a:t>thermal</a:t>
            </a:r>
            <a:r>
              <a:rPr lang="it-IT" sz="2400" baseline="0" dirty="0"/>
              <a:t> </a:t>
            </a:r>
            <a:r>
              <a:rPr lang="it-IT" sz="2400" baseline="0" dirty="0" err="1"/>
              <a:t>power</a:t>
            </a:r>
            <a:r>
              <a:rPr lang="it-IT" sz="2400" baseline="0" dirty="0"/>
              <a:t> </a:t>
            </a:r>
            <a:r>
              <a:rPr lang="it-IT" sz="2400" baseline="0" dirty="0" err="1"/>
              <a:t>P</a:t>
            </a:r>
            <a:r>
              <a:rPr lang="it-IT" sz="2400" baseline="-25000" dirty="0" err="1"/>
              <a:t>th</a:t>
            </a:r>
            <a:r>
              <a:rPr lang="it-IT" sz="2400" baseline="-25000" dirty="0"/>
              <a:t> </a:t>
            </a:r>
            <a:r>
              <a:rPr lang="it-IT" sz="2400" baseline="0" dirty="0" err="1"/>
              <a:t>from</a:t>
            </a:r>
            <a:r>
              <a:rPr lang="it-IT" sz="2400" baseline="0" dirty="0"/>
              <a:t> the </a:t>
            </a:r>
            <a:r>
              <a:rPr lang="it-IT" sz="2400" baseline="0" dirty="0" err="1"/>
              <a:t>subcritical</a:t>
            </a:r>
            <a:r>
              <a:rPr lang="it-IT" sz="2400" baseline="0" dirty="0"/>
              <a:t> </a:t>
            </a:r>
            <a:r>
              <a:rPr lang="it-IT" sz="2400" baseline="0" dirty="0" err="1"/>
              <a:t>reactor</a:t>
            </a:r>
            <a:r>
              <a:rPr lang="it-IT" sz="2400" baseline="0" dirty="0"/>
              <a:t> </a:t>
            </a:r>
            <a:r>
              <a:rPr lang="it-IT" sz="2400" baseline="0" dirty="0" err="1"/>
              <a:t>is</a:t>
            </a:r>
            <a:r>
              <a:rPr lang="it-IT" sz="2400" baseline="0" dirty="0"/>
              <a:t> </a:t>
            </a:r>
            <a:r>
              <a:rPr lang="it-IT" sz="2400" baseline="0" dirty="0" err="1"/>
              <a:t>limited</a:t>
            </a:r>
            <a:r>
              <a:rPr lang="it-IT" sz="2400" baseline="0" dirty="0"/>
              <a:t> ( and  </a:t>
            </a:r>
            <a:r>
              <a:rPr lang="it-IT" sz="2400" baseline="0" dirty="0" err="1" smtClean="0"/>
              <a:t>controlled</a:t>
            </a:r>
            <a:r>
              <a:rPr lang="it-IT" sz="2400" baseline="0" dirty="0" smtClean="0"/>
              <a:t> !) </a:t>
            </a:r>
            <a:r>
              <a:rPr lang="it-IT" sz="2400" baseline="0" dirty="0" err="1"/>
              <a:t>by</a:t>
            </a:r>
            <a:r>
              <a:rPr lang="it-IT" sz="2400" baseline="0" dirty="0"/>
              <a:t> the input </a:t>
            </a:r>
            <a:r>
              <a:rPr lang="it-IT" sz="2400" baseline="0" dirty="0" err="1"/>
              <a:t>beam</a:t>
            </a:r>
            <a:r>
              <a:rPr lang="it-IT" sz="2400" baseline="0" dirty="0"/>
              <a:t> </a:t>
            </a:r>
            <a:r>
              <a:rPr lang="it-IT" sz="2400" baseline="0" dirty="0" err="1"/>
              <a:t>power</a:t>
            </a:r>
            <a:r>
              <a:rPr lang="it-IT" sz="2400" baseline="0" dirty="0"/>
              <a:t> </a:t>
            </a:r>
            <a:r>
              <a:rPr lang="it-IT" sz="2400" baseline="0" dirty="0" err="1"/>
              <a:t>P</a:t>
            </a:r>
            <a:r>
              <a:rPr lang="it-IT" sz="2400" baseline="-25000" dirty="0" err="1"/>
              <a:t>beam</a:t>
            </a:r>
            <a:endParaRPr lang="it-IT" sz="2400" baseline="-25000" dirty="0"/>
          </a:p>
          <a:p>
            <a:pPr marL="342900" indent="-342900" algn="l" eaLnBrk="1" hangingPunct="1">
              <a:spcBef>
                <a:spcPct val="20000"/>
              </a:spcBef>
              <a:buFontTx/>
              <a:buChar char="•"/>
            </a:pPr>
            <a:endParaRPr lang="it-IT" sz="2400" baseline="-25000" dirty="0"/>
          </a:p>
          <a:p>
            <a:pPr marL="342900" indent="-342900" algn="l" eaLnBrk="1" hangingPunct="1">
              <a:spcBef>
                <a:spcPct val="20000"/>
              </a:spcBef>
            </a:pPr>
            <a:r>
              <a:rPr lang="it-IT" sz="2400" baseline="-25000" dirty="0"/>
              <a:t>                                                                                  </a:t>
            </a:r>
          </a:p>
          <a:p>
            <a:pPr marL="342900" indent="-342900" algn="l" eaLnBrk="1" hangingPunct="1">
              <a:spcBef>
                <a:spcPct val="20000"/>
              </a:spcBef>
              <a:buFontTx/>
              <a:buChar char="•"/>
            </a:pPr>
            <a:endParaRPr lang="it-IT" sz="2400" baseline="-25000" dirty="0"/>
          </a:p>
          <a:p>
            <a:pPr marL="342900" indent="-342900" algn="l" eaLnBrk="1" hangingPunct="1">
              <a:spcBef>
                <a:spcPct val="20000"/>
              </a:spcBef>
              <a:buFontTx/>
              <a:buChar char="•"/>
            </a:pPr>
            <a:r>
              <a:rPr lang="it-IT" sz="2400" baseline="0" dirty="0"/>
              <a:t>In </a:t>
            </a:r>
            <a:r>
              <a:rPr lang="it-IT" sz="2400" baseline="0" dirty="0" err="1"/>
              <a:t>real</a:t>
            </a:r>
            <a:r>
              <a:rPr lang="it-IT" sz="2400" baseline="0" dirty="0"/>
              <a:t> </a:t>
            </a:r>
            <a:r>
              <a:rPr lang="it-IT" sz="2400" baseline="0" dirty="0" err="1"/>
              <a:t>subcritical</a:t>
            </a:r>
            <a:r>
              <a:rPr lang="it-IT" sz="2400" baseline="0" dirty="0"/>
              <a:t> </a:t>
            </a:r>
            <a:r>
              <a:rPr lang="it-IT" sz="2400" baseline="0" dirty="0" err="1"/>
              <a:t>conditions</a:t>
            </a:r>
            <a:r>
              <a:rPr lang="it-IT" sz="2400" baseline="0" dirty="0"/>
              <a:t> (</a:t>
            </a:r>
            <a:r>
              <a:rPr lang="it-IT" sz="2400" baseline="0" dirty="0" err="1"/>
              <a:t>k</a:t>
            </a:r>
            <a:r>
              <a:rPr lang="it-IT" sz="2400" baseline="-25000" dirty="0" err="1"/>
              <a:t>eff</a:t>
            </a:r>
            <a:r>
              <a:rPr lang="it-IT" sz="2400" baseline="0" dirty="0"/>
              <a:t>&lt;0.99),the </a:t>
            </a:r>
            <a:r>
              <a:rPr lang="it-IT" sz="2400" baseline="0" dirty="0" err="1"/>
              <a:t>reactor</a:t>
            </a:r>
            <a:r>
              <a:rPr lang="it-IT" sz="2400" baseline="0" dirty="0"/>
              <a:t> </a:t>
            </a:r>
            <a:r>
              <a:rPr lang="it-IT" sz="2400" baseline="0" dirty="0" err="1"/>
              <a:t>time</a:t>
            </a:r>
            <a:r>
              <a:rPr lang="it-IT" sz="2400" baseline="0" dirty="0"/>
              <a:t> </a:t>
            </a:r>
            <a:r>
              <a:rPr lang="it-IT" sz="2400" baseline="0" dirty="0" err="1"/>
              <a:t>response</a:t>
            </a:r>
            <a:r>
              <a:rPr lang="it-IT" sz="2400" baseline="0" dirty="0"/>
              <a:t> </a:t>
            </a:r>
            <a:r>
              <a:rPr lang="it-IT" sz="2400" baseline="0" dirty="0" err="1"/>
              <a:t>to</a:t>
            </a:r>
            <a:r>
              <a:rPr lang="it-IT" sz="2400" baseline="0" dirty="0"/>
              <a:t> </a:t>
            </a:r>
            <a:r>
              <a:rPr lang="it-IT" sz="2400" baseline="0" dirty="0" err="1"/>
              <a:t>power</a:t>
            </a:r>
            <a:r>
              <a:rPr lang="it-IT" sz="2400" baseline="0" dirty="0"/>
              <a:t> </a:t>
            </a:r>
            <a:r>
              <a:rPr lang="it-IT" sz="2400" baseline="0" dirty="0" err="1"/>
              <a:t>changes</a:t>
            </a:r>
            <a:r>
              <a:rPr lang="it-IT" sz="2400" baseline="0" dirty="0"/>
              <a:t>  </a:t>
            </a:r>
            <a:r>
              <a:rPr lang="it-IT" sz="2400" baseline="0" dirty="0">
                <a:latin typeface="Symbol" pitchFamily="84" charset="2"/>
                <a:sym typeface="Symbol" pitchFamily="84" charset="2"/>
              </a:rPr>
              <a:t></a:t>
            </a:r>
            <a:r>
              <a:rPr lang="it-IT" sz="2400" baseline="0" dirty="0" err="1" smtClean="0"/>
              <a:t>P</a:t>
            </a:r>
            <a:r>
              <a:rPr lang="it-IT" sz="2400" baseline="-25000" dirty="0" err="1" smtClean="0"/>
              <a:t>beam</a:t>
            </a:r>
            <a:r>
              <a:rPr lang="it-IT" sz="2400" baseline="-25000" dirty="0" smtClean="0"/>
              <a:t> </a:t>
            </a:r>
            <a:r>
              <a:rPr lang="it-IT" sz="2400" baseline="0" dirty="0" err="1" smtClean="0"/>
              <a:t>is</a:t>
            </a:r>
            <a:r>
              <a:rPr lang="it-IT" sz="2400" baseline="0" dirty="0" smtClean="0"/>
              <a:t> </a:t>
            </a:r>
            <a:r>
              <a:rPr lang="it-IT" sz="2400" baseline="0" dirty="0" err="1"/>
              <a:t>very</a:t>
            </a:r>
            <a:r>
              <a:rPr lang="it-IT" sz="2400" baseline="0" dirty="0"/>
              <a:t> </a:t>
            </a:r>
            <a:r>
              <a:rPr lang="it-IT" sz="2400" baseline="0" dirty="0" smtClean="0"/>
              <a:t>fast (</a:t>
            </a:r>
            <a:r>
              <a:rPr lang="it-IT" sz="2400" baseline="0" dirty="0" err="1"/>
              <a:t>few</a:t>
            </a:r>
            <a:r>
              <a:rPr lang="it-IT" sz="2400" baseline="0" dirty="0"/>
              <a:t> </a:t>
            </a:r>
            <a:r>
              <a:rPr lang="it-IT" sz="2400" baseline="0" dirty="0" err="1"/>
              <a:t>microseconds</a:t>
            </a:r>
            <a:r>
              <a:rPr lang="it-IT" sz="2400" baseline="0" dirty="0" smtClean="0"/>
              <a:t>), </a:t>
            </a:r>
            <a:r>
              <a:rPr lang="it-IT" sz="2400" baseline="0" dirty="0" err="1" smtClean="0"/>
              <a:t>as</a:t>
            </a:r>
            <a:r>
              <a:rPr lang="it-IT" sz="2400" baseline="0" dirty="0" smtClean="0"/>
              <a:t> </a:t>
            </a:r>
            <a:r>
              <a:rPr lang="it-IT" sz="2400" baseline="0" dirty="0" err="1"/>
              <a:t>delayed</a:t>
            </a:r>
            <a:r>
              <a:rPr lang="it-IT" sz="2400" baseline="0" dirty="0"/>
              <a:t> </a:t>
            </a:r>
            <a:r>
              <a:rPr lang="it-IT" sz="2400" baseline="0" dirty="0" err="1"/>
              <a:t>neutrons</a:t>
            </a:r>
            <a:r>
              <a:rPr lang="it-IT" sz="2400" baseline="0" dirty="0"/>
              <a:t> are </a:t>
            </a:r>
            <a:r>
              <a:rPr lang="it-IT" sz="2400" baseline="0" dirty="0" err="1" smtClean="0"/>
              <a:t>uninfluent</a:t>
            </a:r>
            <a:endParaRPr lang="it-IT" sz="2400" baseline="0" dirty="0"/>
          </a:p>
          <a:p>
            <a:pPr marL="342900" indent="-342900" algn="l" eaLnBrk="1" hangingPunct="1">
              <a:spcBef>
                <a:spcPct val="20000"/>
              </a:spcBef>
              <a:buFontTx/>
              <a:buChar char="•"/>
            </a:pPr>
            <a:r>
              <a:rPr lang="it-IT" sz="2400" baseline="0" dirty="0" err="1"/>
              <a:t>Subcritical</a:t>
            </a:r>
            <a:r>
              <a:rPr lang="it-IT" sz="2400" baseline="0" dirty="0"/>
              <a:t>  </a:t>
            </a:r>
            <a:r>
              <a:rPr lang="it-IT" sz="2400" baseline="0" dirty="0" err="1"/>
              <a:t>reactors</a:t>
            </a:r>
            <a:r>
              <a:rPr lang="it-IT" sz="2400" baseline="0" dirty="0"/>
              <a:t> can </a:t>
            </a:r>
            <a:r>
              <a:rPr lang="it-IT" sz="2400" baseline="0" dirty="0" err="1"/>
              <a:t>be</a:t>
            </a:r>
            <a:r>
              <a:rPr lang="it-IT" sz="2400" baseline="0" dirty="0"/>
              <a:t> </a:t>
            </a:r>
            <a:r>
              <a:rPr lang="it-IT" sz="2400" baseline="0" dirty="0" err="1" smtClean="0"/>
              <a:t>thermal</a:t>
            </a:r>
            <a:r>
              <a:rPr lang="it-IT" sz="2400" baseline="0" dirty="0" smtClean="0"/>
              <a:t> (</a:t>
            </a:r>
            <a:r>
              <a:rPr lang="it-IT" sz="2400" baseline="0" dirty="0"/>
              <a:t>water </a:t>
            </a:r>
            <a:r>
              <a:rPr lang="it-IT" sz="2400" baseline="0" dirty="0" err="1"/>
              <a:t>as</a:t>
            </a:r>
            <a:r>
              <a:rPr lang="it-IT" sz="2400" baseline="0" dirty="0"/>
              <a:t> </a:t>
            </a:r>
            <a:r>
              <a:rPr lang="it-IT" sz="2400" baseline="0" dirty="0" err="1"/>
              <a:t>coolant</a:t>
            </a:r>
            <a:r>
              <a:rPr lang="it-IT" sz="2400" baseline="0" dirty="0"/>
              <a:t>) or </a:t>
            </a:r>
            <a:r>
              <a:rPr lang="it-IT" sz="2400" baseline="0" dirty="0" smtClean="0"/>
              <a:t>fast (</a:t>
            </a:r>
            <a:r>
              <a:rPr lang="it-IT" sz="2400" baseline="0" dirty="0" err="1"/>
              <a:t>liquid</a:t>
            </a:r>
            <a:r>
              <a:rPr lang="it-IT" sz="2400" baseline="0" dirty="0"/>
              <a:t> metal </a:t>
            </a:r>
            <a:r>
              <a:rPr lang="it-IT" sz="2400" baseline="0" dirty="0" err="1"/>
              <a:t>as</a:t>
            </a:r>
            <a:r>
              <a:rPr lang="it-IT" sz="2400" baseline="0" dirty="0"/>
              <a:t> </a:t>
            </a:r>
            <a:r>
              <a:rPr lang="it-IT" sz="2400" baseline="0" dirty="0" err="1"/>
              <a:t>coolant</a:t>
            </a:r>
            <a:r>
              <a:rPr lang="it-IT" sz="2400" baseline="0" dirty="0" smtClean="0"/>
              <a:t>) </a:t>
            </a:r>
            <a:r>
              <a:rPr lang="it-IT" sz="2400" baseline="0" dirty="0" err="1" smtClean="0"/>
              <a:t>with</a:t>
            </a:r>
            <a:r>
              <a:rPr lang="it-IT" sz="2400" baseline="0" dirty="0" smtClean="0"/>
              <a:t> </a:t>
            </a:r>
            <a:r>
              <a:rPr lang="it-IT" sz="2400" baseline="0" dirty="0" err="1"/>
              <a:t>very</a:t>
            </a:r>
            <a:r>
              <a:rPr lang="it-IT" sz="2400" baseline="0" dirty="0"/>
              <a:t> </a:t>
            </a:r>
            <a:r>
              <a:rPr lang="it-IT" sz="2400" baseline="0" dirty="0" err="1"/>
              <a:t>different</a:t>
            </a:r>
            <a:r>
              <a:rPr lang="it-IT" sz="2400" baseline="0" dirty="0"/>
              <a:t> </a:t>
            </a:r>
            <a:r>
              <a:rPr lang="it-IT" sz="2400" baseline="0" dirty="0" err="1"/>
              <a:t>neutron</a:t>
            </a:r>
            <a:r>
              <a:rPr lang="it-IT" sz="2400" baseline="0" dirty="0"/>
              <a:t> </a:t>
            </a:r>
            <a:r>
              <a:rPr lang="it-IT" sz="2400" baseline="0" dirty="0" err="1"/>
              <a:t>spectra</a:t>
            </a:r>
            <a:endParaRPr lang="it-IT" sz="3200" baseline="0" dirty="0"/>
          </a:p>
        </p:txBody>
      </p:sp>
      <p:sp>
        <p:nvSpPr>
          <p:cNvPr id="20483" name="Rectangle 3"/>
          <p:cNvSpPr>
            <a:spLocks noChangeArrowheads="1"/>
          </p:cNvSpPr>
          <p:nvPr/>
        </p:nvSpPr>
        <p:spPr bwMode="auto">
          <a:xfrm>
            <a:off x="0" y="8164"/>
            <a:ext cx="3886200" cy="457200"/>
          </a:xfrm>
          <a:prstGeom prst="rect">
            <a:avLst/>
          </a:prstGeom>
          <a:solidFill>
            <a:schemeClr val="bg2"/>
          </a:solidFill>
          <a:ln w="9525">
            <a:noFill/>
            <a:miter lim="800000"/>
            <a:headEnd/>
            <a:tailEnd/>
          </a:ln>
        </p:spPr>
        <p:txBody>
          <a:bodyPr>
            <a:spAutoFit/>
          </a:bodyPr>
          <a:lstStyle/>
          <a:p>
            <a:pPr algn="l"/>
            <a:r>
              <a:rPr lang="it-IT" sz="2400" baseline="0">
                <a:solidFill>
                  <a:schemeClr val="bg1"/>
                </a:solidFill>
              </a:rPr>
              <a:t>The subcritical reactor</a:t>
            </a:r>
            <a:endParaRPr lang="it-IT" sz="2400" baseline="0"/>
          </a:p>
        </p:txBody>
      </p:sp>
      <p:pic>
        <p:nvPicPr>
          <p:cNvPr id="20486" name="Picture 6" descr="Thermal vs fast spectrum"/>
          <p:cNvPicPr>
            <a:picLocks noChangeAspect="1" noChangeArrowheads="1"/>
          </p:cNvPicPr>
          <p:nvPr/>
        </p:nvPicPr>
        <p:blipFill>
          <a:blip r:embed="rId3" cstate="print"/>
          <a:srcRect/>
          <a:stretch>
            <a:fillRect/>
          </a:stretch>
        </p:blipFill>
        <p:spPr bwMode="auto">
          <a:xfrm>
            <a:off x="2667000" y="4535488"/>
            <a:ext cx="3200400" cy="2306637"/>
          </a:xfrm>
          <a:prstGeom prst="rect">
            <a:avLst/>
          </a:prstGeom>
          <a:noFill/>
        </p:spPr>
      </p:pic>
      <p:pic>
        <p:nvPicPr>
          <p:cNvPr id="20489" name="Picture 9"/>
          <p:cNvPicPr>
            <a:picLocks noChangeAspect="1" noChangeArrowheads="1"/>
          </p:cNvPicPr>
          <p:nvPr/>
        </p:nvPicPr>
        <p:blipFill>
          <a:blip r:embed="rId4" cstate="print"/>
          <a:srcRect/>
          <a:stretch>
            <a:fillRect/>
          </a:stretch>
        </p:blipFill>
        <p:spPr bwMode="auto">
          <a:xfrm>
            <a:off x="179512" y="1627091"/>
            <a:ext cx="8244408" cy="1001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152400"/>
            <a:ext cx="7772400" cy="1143000"/>
          </a:xfrm>
          <a:solidFill>
            <a:schemeClr val="bg2"/>
          </a:solidFill>
        </p:spPr>
        <p:txBody>
          <a:bodyPr/>
          <a:lstStyle/>
          <a:p>
            <a:r>
              <a:rPr lang="en-US" sz="2800" dirty="0">
                <a:solidFill>
                  <a:schemeClr val="bg1"/>
                </a:solidFill>
              </a:rPr>
              <a:t>WHAT IS AN ADS FOR?</a:t>
            </a:r>
            <a:endParaRPr lang="en-US" sz="3000" dirty="0"/>
          </a:p>
        </p:txBody>
      </p:sp>
      <p:sp>
        <p:nvSpPr>
          <p:cNvPr id="45060" name="Rectangle 4"/>
          <p:cNvSpPr>
            <a:spLocks noGrp="1" noChangeArrowheads="1"/>
          </p:cNvSpPr>
          <p:nvPr>
            <p:ph type="body" idx="1"/>
          </p:nvPr>
        </p:nvSpPr>
        <p:spPr>
          <a:xfrm>
            <a:off x="762000" y="2514600"/>
            <a:ext cx="7772400" cy="4114800"/>
          </a:xfrm>
        </p:spPr>
        <p:txBody>
          <a:bodyPr/>
          <a:lstStyle/>
          <a:p>
            <a:r>
              <a:rPr lang="en-US" sz="2400"/>
              <a:t>Electric Power production</a:t>
            </a:r>
          </a:p>
          <a:p>
            <a:endParaRPr lang="en-US" sz="2400"/>
          </a:p>
          <a:p>
            <a:r>
              <a:rPr lang="en-US" sz="2400"/>
              <a:t>Nuclear waste management</a:t>
            </a:r>
          </a:p>
          <a:p>
            <a:endParaRPr lang="en-US" sz="2400"/>
          </a:p>
          <a:p>
            <a:r>
              <a:rPr lang="en-US" sz="2400"/>
              <a:t>Training and research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1757" y="2084614"/>
            <a:ext cx="8382000" cy="3657600"/>
          </a:xfrm>
        </p:spPr>
        <p:txBody>
          <a:bodyPr/>
          <a:lstStyle/>
          <a:p>
            <a:pPr>
              <a:lnSpc>
                <a:spcPct val="90000"/>
              </a:lnSpc>
            </a:pPr>
            <a:r>
              <a:rPr lang="en-US" sz="1800" dirty="0"/>
              <a:t>The peak power </a:t>
            </a:r>
            <a:r>
              <a:rPr lang="en-US" sz="1800" dirty="0" err="1"/>
              <a:t>P</a:t>
            </a:r>
            <a:r>
              <a:rPr lang="en-US" sz="1800" baseline="-25000" dirty="0" err="1"/>
              <a:t>th</a:t>
            </a:r>
            <a:r>
              <a:rPr lang="en-US" sz="1800" dirty="0"/>
              <a:t> is somewhat limited by the beam power </a:t>
            </a:r>
            <a:r>
              <a:rPr lang="en-US" sz="1800" dirty="0" err="1"/>
              <a:t>P</a:t>
            </a:r>
            <a:r>
              <a:rPr lang="en-US" sz="1800" baseline="-25000" dirty="0" err="1"/>
              <a:t>beam</a:t>
            </a:r>
            <a:endParaRPr lang="en-US" sz="1800" baseline="-25000" dirty="0"/>
          </a:p>
          <a:p>
            <a:pPr>
              <a:lnSpc>
                <a:spcPct val="90000"/>
              </a:lnSpc>
            </a:pPr>
            <a:endParaRPr lang="en-US" sz="1800" baseline="-25000" dirty="0"/>
          </a:p>
          <a:p>
            <a:pPr>
              <a:lnSpc>
                <a:spcPct val="90000"/>
              </a:lnSpc>
            </a:pPr>
            <a:endParaRPr lang="en-US" sz="1800" baseline="-25000" dirty="0"/>
          </a:p>
          <a:p>
            <a:pPr>
              <a:lnSpc>
                <a:spcPct val="90000"/>
              </a:lnSpc>
            </a:pPr>
            <a:endParaRPr lang="en-US" sz="1800" baseline="-25000" dirty="0"/>
          </a:p>
          <a:p>
            <a:pPr>
              <a:lnSpc>
                <a:spcPct val="90000"/>
              </a:lnSpc>
            </a:pPr>
            <a:endParaRPr lang="en-US" sz="1800" dirty="0" smtClean="0"/>
          </a:p>
          <a:p>
            <a:pPr>
              <a:lnSpc>
                <a:spcPct val="90000"/>
              </a:lnSpc>
            </a:pPr>
            <a:r>
              <a:rPr lang="en-US" sz="1800" dirty="0" smtClean="0"/>
              <a:t>The </a:t>
            </a:r>
            <a:r>
              <a:rPr lang="en-US" sz="1800" dirty="0"/>
              <a:t>Infrastructure and maintenance costs are definitely higher than in a conventional critical reactor</a:t>
            </a:r>
          </a:p>
          <a:p>
            <a:pPr>
              <a:lnSpc>
                <a:spcPct val="90000"/>
              </a:lnSpc>
            </a:pPr>
            <a:endParaRPr lang="en-US" sz="1800" dirty="0"/>
          </a:p>
          <a:p>
            <a:pPr>
              <a:lnSpc>
                <a:spcPct val="90000"/>
              </a:lnSpc>
            </a:pPr>
            <a:endParaRPr lang="en-US" sz="1800" dirty="0"/>
          </a:p>
          <a:p>
            <a:pPr>
              <a:lnSpc>
                <a:spcPct val="90000"/>
              </a:lnSpc>
            </a:pPr>
            <a:r>
              <a:rPr lang="en-US" sz="1800" dirty="0"/>
              <a:t>The required advanced technology is not always available </a:t>
            </a:r>
          </a:p>
          <a:p>
            <a:pPr>
              <a:lnSpc>
                <a:spcPct val="90000"/>
              </a:lnSpc>
            </a:pPr>
            <a:endParaRPr lang="en-US" sz="1800" dirty="0"/>
          </a:p>
          <a:p>
            <a:pPr>
              <a:lnSpc>
                <a:spcPct val="90000"/>
              </a:lnSpc>
            </a:pPr>
            <a:endParaRPr lang="en-US" sz="1800" dirty="0"/>
          </a:p>
          <a:p>
            <a:pPr marL="0" indent="0" algn="ctr">
              <a:lnSpc>
                <a:spcPct val="90000"/>
              </a:lnSpc>
              <a:buFontTx/>
              <a:buNone/>
            </a:pPr>
            <a:r>
              <a:rPr lang="en-US" sz="2000" b="1" dirty="0"/>
              <a:t>ADS do not seem at the moment the most </a:t>
            </a:r>
            <a:r>
              <a:rPr lang="en-US" sz="2000" b="1" dirty="0" smtClean="0"/>
              <a:t>convenient investment for </a:t>
            </a:r>
            <a:r>
              <a:rPr lang="en-US" sz="2000" b="1" dirty="0"/>
              <a:t>electric power production </a:t>
            </a:r>
            <a:endParaRPr lang="en-US" sz="1800" baseline="-25000" dirty="0"/>
          </a:p>
        </p:txBody>
      </p:sp>
      <p:sp>
        <p:nvSpPr>
          <p:cNvPr id="38919" name="Rectangle 7"/>
          <p:cNvSpPr>
            <a:spLocks noChangeArrowheads="1"/>
          </p:cNvSpPr>
          <p:nvPr/>
        </p:nvSpPr>
        <p:spPr bwMode="auto">
          <a:xfrm>
            <a:off x="5402263" y="1592263"/>
            <a:ext cx="184150" cy="519112"/>
          </a:xfrm>
          <a:prstGeom prst="rect">
            <a:avLst/>
          </a:prstGeom>
          <a:noFill/>
          <a:ln w="9525">
            <a:noFill/>
            <a:miter lim="800000"/>
            <a:headEnd/>
            <a:tailEnd/>
          </a:ln>
        </p:spPr>
        <p:txBody>
          <a:bodyPr>
            <a:spAutoFit/>
          </a:bodyPr>
          <a:lstStyle/>
          <a:p>
            <a:pPr algn="l"/>
            <a:endParaRPr lang="it-IT" sz="2800" baseline="0"/>
          </a:p>
        </p:txBody>
      </p:sp>
      <p:sp>
        <p:nvSpPr>
          <p:cNvPr id="38926" name="Rectangle 14"/>
          <p:cNvSpPr>
            <a:spLocks noChangeArrowheads="1"/>
          </p:cNvSpPr>
          <p:nvPr/>
        </p:nvSpPr>
        <p:spPr bwMode="auto">
          <a:xfrm>
            <a:off x="762000" y="1447800"/>
            <a:ext cx="3544888" cy="396875"/>
          </a:xfrm>
          <a:prstGeom prst="rect">
            <a:avLst/>
          </a:prstGeom>
          <a:noFill/>
          <a:ln w="9525">
            <a:noFill/>
            <a:miter lim="800000"/>
            <a:headEnd/>
            <a:tailEnd/>
          </a:ln>
        </p:spPr>
        <p:txBody>
          <a:bodyPr wrap="none">
            <a:spAutoFit/>
          </a:bodyPr>
          <a:lstStyle/>
          <a:p>
            <a:r>
              <a:rPr lang="en-US" sz="2000" baseline="0" dirty="0"/>
              <a:t>It has </a:t>
            </a:r>
            <a:r>
              <a:rPr lang="en-US" sz="2000" baseline="0" dirty="0" smtClean="0"/>
              <a:t>a </a:t>
            </a:r>
            <a:r>
              <a:rPr lang="en-US" sz="2000" baseline="0" dirty="0"/>
              <a:t>high safety level</a:t>
            </a:r>
            <a:r>
              <a:rPr lang="en-US" sz="2000" baseline="0" dirty="0" smtClean="0"/>
              <a:t>, but</a:t>
            </a:r>
            <a:r>
              <a:rPr lang="en-US" sz="2000" baseline="0" dirty="0"/>
              <a:t>:</a:t>
            </a:r>
            <a:endParaRPr lang="en-US" sz="2400" baseline="0" dirty="0"/>
          </a:p>
        </p:txBody>
      </p:sp>
      <p:pic>
        <p:nvPicPr>
          <p:cNvPr id="38929" name="Picture 17"/>
          <p:cNvPicPr>
            <a:picLocks noChangeAspect="1" noChangeArrowheads="1"/>
          </p:cNvPicPr>
          <p:nvPr/>
        </p:nvPicPr>
        <p:blipFill>
          <a:blip r:embed="rId3" cstate="print"/>
          <a:srcRect/>
          <a:stretch>
            <a:fillRect/>
          </a:stretch>
        </p:blipFill>
        <p:spPr bwMode="auto">
          <a:xfrm>
            <a:off x="3330349" y="2403704"/>
            <a:ext cx="1919287" cy="601990"/>
          </a:xfrm>
          <a:prstGeom prst="rect">
            <a:avLst/>
          </a:prstGeom>
          <a:noFill/>
          <a:ln w="9525">
            <a:noFill/>
            <a:miter lim="800000"/>
            <a:headEnd/>
            <a:tailEnd/>
          </a:ln>
        </p:spPr>
      </p:pic>
      <p:sp>
        <p:nvSpPr>
          <p:cNvPr id="14" name="Rectangle 13"/>
          <p:cNvSpPr>
            <a:spLocks noChangeArrowheads="1"/>
          </p:cNvSpPr>
          <p:nvPr/>
        </p:nvSpPr>
        <p:spPr bwMode="auto">
          <a:xfrm>
            <a:off x="2598964" y="179633"/>
            <a:ext cx="4176713" cy="519113"/>
          </a:xfrm>
          <a:prstGeom prst="rect">
            <a:avLst/>
          </a:prstGeom>
          <a:solidFill>
            <a:schemeClr val="bg2"/>
          </a:solidFill>
          <a:ln w="9525">
            <a:noFill/>
            <a:miter lim="800000"/>
            <a:headEnd/>
            <a:tailEnd/>
          </a:ln>
        </p:spPr>
        <p:txBody>
          <a:bodyPr wrap="none">
            <a:spAutoFit/>
          </a:bodyPr>
          <a:lstStyle/>
          <a:p>
            <a:r>
              <a:rPr lang="en-US" sz="2800" baseline="0" dirty="0">
                <a:solidFill>
                  <a:schemeClr val="bg1"/>
                </a:solidFill>
              </a:rPr>
              <a:t>Electric power production</a:t>
            </a:r>
            <a:endParaRPr lang="en-US" sz="2800" baseline="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533400" y="1066800"/>
            <a:ext cx="7772400" cy="5181600"/>
          </a:xfrm>
        </p:spPr>
        <p:txBody>
          <a:bodyPr/>
          <a:lstStyle/>
          <a:p>
            <a:r>
              <a:rPr lang="en-US" sz="2000"/>
              <a:t>Training and Education</a:t>
            </a:r>
          </a:p>
          <a:p>
            <a:endParaRPr lang="en-US" sz="2000"/>
          </a:p>
          <a:p>
            <a:r>
              <a:rPr lang="en-US" sz="2000"/>
              <a:t>Physics of fast (gen.IV) reactors</a:t>
            </a:r>
          </a:p>
          <a:p>
            <a:endParaRPr lang="en-US" sz="2000"/>
          </a:p>
          <a:p>
            <a:r>
              <a:rPr lang="en-US" sz="2000"/>
              <a:t>Waste management and transmutation</a:t>
            </a:r>
          </a:p>
          <a:p>
            <a:endParaRPr lang="en-US" sz="2000"/>
          </a:p>
          <a:p>
            <a:r>
              <a:rPr lang="en-US" sz="2000"/>
              <a:t>Production of isotopes for industry and medicine</a:t>
            </a:r>
          </a:p>
          <a:p>
            <a:endParaRPr lang="en-US" sz="2000"/>
          </a:p>
          <a:p>
            <a:r>
              <a:rPr lang="en-US" sz="2000"/>
              <a:t>Study of materials for fission and fusion reactors</a:t>
            </a:r>
          </a:p>
          <a:p>
            <a:endParaRPr lang="en-US" sz="2000"/>
          </a:p>
          <a:p>
            <a:r>
              <a:rPr lang="en-US" sz="2000"/>
              <a:t>Safety and licensing</a:t>
            </a:r>
          </a:p>
        </p:txBody>
      </p:sp>
      <p:sp>
        <p:nvSpPr>
          <p:cNvPr id="95236" name="Rectangle 4"/>
          <p:cNvSpPr>
            <a:spLocks noGrp="1" noChangeArrowheads="1"/>
          </p:cNvSpPr>
          <p:nvPr>
            <p:ph type="title"/>
          </p:nvPr>
        </p:nvSpPr>
        <p:spPr>
          <a:xfrm>
            <a:off x="0" y="0"/>
            <a:ext cx="6324600" cy="685800"/>
          </a:xfrm>
          <a:solidFill>
            <a:schemeClr val="bg2"/>
          </a:solidFill>
          <a:ln/>
        </p:spPr>
        <p:txBody>
          <a:bodyPr/>
          <a:lstStyle/>
          <a:p>
            <a:r>
              <a:rPr lang="en-US" sz="2400" dirty="0">
                <a:solidFill>
                  <a:schemeClr val="bg1"/>
                </a:solidFill>
              </a:rPr>
              <a:t>INFN/ANN proposal</a:t>
            </a:r>
            <a:r>
              <a:rPr lang="en-US" sz="2400" dirty="0" smtClean="0">
                <a:solidFill>
                  <a:schemeClr val="bg1"/>
                </a:solidFill>
              </a:rPr>
              <a:t>: the </a:t>
            </a:r>
            <a:r>
              <a:rPr lang="en-US" sz="2400" dirty="0">
                <a:solidFill>
                  <a:schemeClr val="bg1"/>
                </a:solidFill>
              </a:rPr>
              <a:t>project  targets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uppo 3"/>
          <p:cNvGrpSpPr>
            <a:grpSpLocks/>
          </p:cNvGrpSpPr>
          <p:nvPr/>
        </p:nvGrpSpPr>
        <p:grpSpPr bwMode="auto">
          <a:xfrm>
            <a:off x="152400" y="457200"/>
            <a:ext cx="9144000" cy="4229100"/>
            <a:chOff x="-1044625" y="529343"/>
            <a:chExt cx="9419291" cy="4824536"/>
          </a:xfrm>
        </p:grpSpPr>
        <p:grpSp>
          <p:nvGrpSpPr>
            <p:cNvPr id="68611" name="Gruppo 2"/>
            <p:cNvGrpSpPr>
              <a:grpSpLocks/>
            </p:cNvGrpSpPr>
            <p:nvPr/>
          </p:nvGrpSpPr>
          <p:grpSpPr bwMode="auto">
            <a:xfrm>
              <a:off x="-1044625" y="529343"/>
              <a:ext cx="8880493" cy="4824536"/>
              <a:chOff x="7492" y="718204"/>
              <a:chExt cx="8880493" cy="4824536"/>
            </a:xfrm>
          </p:grpSpPr>
          <p:pic>
            <p:nvPicPr>
              <p:cNvPr id="68612" name="Immagine 1"/>
              <p:cNvPicPr>
                <a:picLocks noChangeAspect="1"/>
              </p:cNvPicPr>
              <p:nvPr/>
            </p:nvPicPr>
            <p:blipFill>
              <a:blip r:embed="rId3" cstate="print"/>
              <a:srcRect t="-15453" b="-24942"/>
              <a:stretch>
                <a:fillRect/>
              </a:stretch>
            </p:blipFill>
            <p:spPr bwMode="auto">
              <a:xfrm>
                <a:off x="7492" y="718204"/>
                <a:ext cx="8880493" cy="4824536"/>
              </a:xfrm>
              <a:prstGeom prst="rect">
                <a:avLst/>
              </a:prstGeom>
              <a:noFill/>
              <a:ln w="9525">
                <a:noFill/>
                <a:miter lim="800000"/>
                <a:headEnd/>
                <a:tailEnd/>
              </a:ln>
            </p:spPr>
          </p:pic>
          <p:sp>
            <p:nvSpPr>
              <p:cNvPr id="68613" name="CasellaDiTesto 19"/>
              <p:cNvSpPr txBox="1">
                <a:spLocks noChangeArrowheads="1"/>
              </p:cNvSpPr>
              <p:nvPr/>
            </p:nvSpPr>
            <p:spPr bwMode="auto">
              <a:xfrm>
                <a:off x="1058986" y="4227945"/>
                <a:ext cx="601788" cy="313305"/>
              </a:xfrm>
              <a:prstGeom prst="rect">
                <a:avLst/>
              </a:prstGeom>
              <a:noFill/>
              <a:ln w="9525">
                <a:noFill/>
                <a:miter lim="800000"/>
                <a:headEnd/>
                <a:tailEnd/>
              </a:ln>
            </p:spPr>
            <p:txBody>
              <a:bodyPr wrap="none">
                <a:spAutoFit/>
              </a:bodyPr>
              <a:lstStyle/>
              <a:p>
                <a:pPr algn="l" eaLnBrk="1" hangingPunct="1"/>
                <a:r>
                  <a:rPr lang="it-IT" sz="1200" b="1" baseline="0">
                    <a:solidFill>
                      <a:srgbClr val="0070C0"/>
                    </a:solidFill>
                    <a:latin typeface="Calibri" pitchFamily="84" charset="0"/>
                  </a:rPr>
                  <a:t>MAG1</a:t>
                </a:r>
              </a:p>
            </p:txBody>
          </p:sp>
          <p:sp>
            <p:nvSpPr>
              <p:cNvPr id="68614" name="CasellaDiTesto 21"/>
              <p:cNvSpPr txBox="1">
                <a:spLocks noChangeArrowheads="1"/>
              </p:cNvSpPr>
              <p:nvPr/>
            </p:nvSpPr>
            <p:spPr bwMode="auto">
              <a:xfrm>
                <a:off x="4180761" y="1859142"/>
                <a:ext cx="601788" cy="313305"/>
              </a:xfrm>
              <a:prstGeom prst="rect">
                <a:avLst/>
              </a:prstGeom>
              <a:noFill/>
              <a:ln w="9525">
                <a:noFill/>
                <a:miter lim="800000"/>
                <a:headEnd/>
                <a:tailEnd/>
              </a:ln>
            </p:spPr>
            <p:txBody>
              <a:bodyPr wrap="none">
                <a:spAutoFit/>
              </a:bodyPr>
              <a:lstStyle/>
              <a:p>
                <a:pPr algn="l" eaLnBrk="1" hangingPunct="1"/>
                <a:r>
                  <a:rPr lang="it-IT" sz="1200" b="1" baseline="0">
                    <a:solidFill>
                      <a:srgbClr val="0070C0"/>
                    </a:solidFill>
                    <a:latin typeface="Calibri" pitchFamily="84" charset="0"/>
                  </a:rPr>
                  <a:t>MAG2</a:t>
                </a:r>
              </a:p>
            </p:txBody>
          </p:sp>
          <p:sp>
            <p:nvSpPr>
              <p:cNvPr id="68615" name="CasellaDiTesto 22"/>
              <p:cNvSpPr txBox="1">
                <a:spLocks noChangeArrowheads="1"/>
              </p:cNvSpPr>
              <p:nvPr/>
            </p:nvSpPr>
            <p:spPr bwMode="auto">
              <a:xfrm>
                <a:off x="8241195" y="3110551"/>
                <a:ext cx="601788" cy="313305"/>
              </a:xfrm>
              <a:prstGeom prst="rect">
                <a:avLst/>
              </a:prstGeom>
              <a:noFill/>
              <a:ln w="9525">
                <a:noFill/>
                <a:miter lim="800000"/>
                <a:headEnd/>
                <a:tailEnd/>
              </a:ln>
            </p:spPr>
            <p:txBody>
              <a:bodyPr wrap="none">
                <a:spAutoFit/>
              </a:bodyPr>
              <a:lstStyle/>
              <a:p>
                <a:pPr algn="l" eaLnBrk="1" hangingPunct="1"/>
                <a:r>
                  <a:rPr lang="it-IT" sz="1200" b="1" baseline="0">
                    <a:solidFill>
                      <a:srgbClr val="0070C0"/>
                    </a:solidFill>
                    <a:latin typeface="Calibri" pitchFamily="84" charset="0"/>
                  </a:rPr>
                  <a:t>MAG4</a:t>
                </a:r>
              </a:p>
            </p:txBody>
          </p:sp>
          <p:sp>
            <p:nvSpPr>
              <p:cNvPr id="68616" name="CasellaDiTesto 23"/>
              <p:cNvSpPr txBox="1">
                <a:spLocks noChangeArrowheads="1"/>
              </p:cNvSpPr>
              <p:nvPr/>
            </p:nvSpPr>
            <p:spPr bwMode="auto">
              <a:xfrm>
                <a:off x="6983654" y="1859142"/>
                <a:ext cx="601788" cy="313305"/>
              </a:xfrm>
              <a:prstGeom prst="rect">
                <a:avLst/>
              </a:prstGeom>
              <a:noFill/>
              <a:ln w="9525">
                <a:noFill/>
                <a:miter lim="800000"/>
                <a:headEnd/>
                <a:tailEnd/>
              </a:ln>
            </p:spPr>
            <p:txBody>
              <a:bodyPr wrap="none">
                <a:spAutoFit/>
              </a:bodyPr>
              <a:lstStyle/>
              <a:p>
                <a:pPr algn="l" eaLnBrk="1" hangingPunct="1"/>
                <a:r>
                  <a:rPr lang="it-IT" sz="1200" b="1" baseline="0">
                    <a:solidFill>
                      <a:srgbClr val="0070C0"/>
                    </a:solidFill>
                    <a:latin typeface="Calibri" pitchFamily="84" charset="0"/>
                  </a:rPr>
                  <a:t>MAG3</a:t>
                </a:r>
              </a:p>
            </p:txBody>
          </p:sp>
          <p:grpSp>
            <p:nvGrpSpPr>
              <p:cNvPr id="68617" name="Gruppo 30"/>
              <p:cNvGrpSpPr>
                <a:grpSpLocks/>
              </p:cNvGrpSpPr>
              <p:nvPr/>
            </p:nvGrpSpPr>
            <p:grpSpPr bwMode="auto">
              <a:xfrm>
                <a:off x="99125" y="4648100"/>
                <a:ext cx="1276876" cy="313305"/>
                <a:chOff x="323528" y="4433566"/>
                <a:chExt cx="1251939" cy="306235"/>
              </a:xfrm>
            </p:grpSpPr>
            <p:cxnSp>
              <p:nvCxnSpPr>
                <p:cNvPr id="26" name="Connettore 2 25"/>
                <p:cNvCxnSpPr/>
                <p:nvPr/>
              </p:nvCxnSpPr>
              <p:spPr>
                <a:xfrm>
                  <a:off x="1187682" y="4580489"/>
                  <a:ext cx="388012" cy="0"/>
                </a:xfrm>
                <a:prstGeom prst="straightConnector1">
                  <a:avLst/>
                </a:prstGeom>
                <a:ln w="15875">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a:cxnSpLocks noChangeShapeType="1"/>
                </p:cNvCxnSpPr>
                <p:nvPr/>
              </p:nvCxnSpPr>
              <p:spPr bwMode="auto">
                <a:xfrm flipH="1">
                  <a:off x="323528" y="4581128"/>
                  <a:ext cx="432048" cy="0"/>
                </a:xfrm>
                <a:prstGeom prst="straightConnector1">
                  <a:avLst/>
                </a:prstGeom>
                <a:noFill/>
                <a:ln w="15875">
                  <a:solidFill>
                    <a:srgbClr val="7030A0"/>
                  </a:solidFill>
                  <a:round/>
                  <a:headEnd/>
                  <a:tailEnd type="triangle" w="med" len="med"/>
                </a:ln>
              </p:spPr>
            </p:cxnSp>
            <p:sp>
              <p:nvSpPr>
                <p:cNvPr id="68620" name="CasellaDiTesto 29"/>
                <p:cNvSpPr txBox="1">
                  <a:spLocks noChangeArrowheads="1"/>
                </p:cNvSpPr>
                <p:nvPr/>
              </p:nvSpPr>
              <p:spPr bwMode="auto">
                <a:xfrm>
                  <a:off x="754775" y="4433566"/>
                  <a:ext cx="423287" cy="306235"/>
                </a:xfrm>
                <a:prstGeom prst="rect">
                  <a:avLst/>
                </a:prstGeom>
                <a:noFill/>
                <a:ln w="9525">
                  <a:noFill/>
                  <a:miter lim="800000"/>
                  <a:headEnd/>
                  <a:tailEnd/>
                </a:ln>
              </p:spPr>
              <p:txBody>
                <a:bodyPr wrap="none">
                  <a:spAutoFit/>
                </a:bodyPr>
                <a:lstStyle/>
                <a:p>
                  <a:pPr algn="l" eaLnBrk="1" hangingPunct="1"/>
                  <a:r>
                    <a:rPr lang="it-IT" sz="1200" b="1" baseline="0">
                      <a:solidFill>
                        <a:srgbClr val="7030A0"/>
                      </a:solidFill>
                      <a:latin typeface="Calibri" pitchFamily="84" charset="0"/>
                    </a:rPr>
                    <a:t>4 m</a:t>
                  </a:r>
                </a:p>
              </p:txBody>
            </p:sp>
          </p:grpSp>
          <p:sp>
            <p:nvSpPr>
              <p:cNvPr id="44" name="CasellaDiTesto 43"/>
              <p:cNvSpPr txBox="1"/>
              <p:nvPr/>
            </p:nvSpPr>
            <p:spPr>
              <a:xfrm>
                <a:off x="1927327" y="3063465"/>
                <a:ext cx="1058035" cy="800467"/>
              </a:xfrm>
              <a:prstGeom prst="rect">
                <a:avLst/>
              </a:prstGeom>
              <a:noFill/>
            </p:spPr>
            <p:txBody>
              <a:bodyPr>
                <a:spAutoFit/>
              </a:bodyPr>
              <a:lstStyle/>
              <a:p>
                <a:pPr algn="l" eaLnBrk="1" hangingPunct="1"/>
                <a:r>
                  <a:rPr lang="it-IT" sz="1000" b="1" baseline="0">
                    <a:solidFill>
                      <a:srgbClr val="FF0000"/>
                    </a:solidFill>
                    <a:latin typeface="Calibri" pitchFamily="84" charset="0"/>
                  </a:rPr>
                  <a:t>         QUA6</a:t>
                </a:r>
              </a:p>
              <a:p>
                <a:pPr algn="l" eaLnBrk="1" hangingPunct="1"/>
                <a:r>
                  <a:rPr lang="it-IT" sz="1000" b="1" baseline="0">
                    <a:solidFill>
                      <a:srgbClr val="FF0000"/>
                    </a:solidFill>
                    <a:latin typeface="Calibri" pitchFamily="84" charset="0"/>
                  </a:rPr>
                  <a:t>    QUA5</a:t>
                </a:r>
              </a:p>
              <a:p>
                <a:pPr algn="l" eaLnBrk="1" hangingPunct="1"/>
                <a:r>
                  <a:rPr lang="it-IT" sz="1000" b="1" baseline="0">
                    <a:solidFill>
                      <a:srgbClr val="FF0000"/>
                    </a:solidFill>
                    <a:latin typeface="Calibri" pitchFamily="84" charset="0"/>
                  </a:rPr>
                  <a:t>QUA4</a:t>
                </a:r>
              </a:p>
              <a:p>
                <a:pPr algn="l" eaLnBrk="1" hangingPunct="1"/>
                <a:endParaRPr lang="it-IT" sz="1000" b="1" baseline="0">
                  <a:solidFill>
                    <a:srgbClr val="FF0000"/>
                  </a:solidFill>
                  <a:latin typeface="Calibri" pitchFamily="84" charset="0"/>
                </a:endParaRPr>
              </a:p>
            </p:txBody>
          </p:sp>
          <p:sp>
            <p:nvSpPr>
              <p:cNvPr id="46" name="CasellaDiTesto 45"/>
              <p:cNvSpPr txBox="1"/>
              <p:nvPr/>
            </p:nvSpPr>
            <p:spPr>
              <a:xfrm>
                <a:off x="5385973" y="1524105"/>
                <a:ext cx="510212" cy="278896"/>
              </a:xfrm>
              <a:prstGeom prst="rect">
                <a:avLst/>
              </a:prstGeom>
              <a:noFill/>
            </p:spPr>
            <p:txBody>
              <a:bodyPr wrap="none">
                <a:spAutoFit/>
              </a:bodyPr>
              <a:lstStyle/>
              <a:p>
                <a:pPr algn="l" eaLnBrk="1" hangingPunct="1"/>
                <a:r>
                  <a:rPr lang="it-IT" sz="1000" b="1" baseline="0">
                    <a:solidFill>
                      <a:srgbClr val="FF0000"/>
                    </a:solidFill>
                    <a:latin typeface="Calibri" pitchFamily="84" charset="0"/>
                  </a:rPr>
                  <a:t>QUA7</a:t>
                </a:r>
              </a:p>
            </p:txBody>
          </p:sp>
          <p:sp>
            <p:nvSpPr>
              <p:cNvPr id="47" name="CasellaDiTesto 46"/>
              <p:cNvSpPr txBox="1"/>
              <p:nvPr/>
            </p:nvSpPr>
            <p:spPr>
              <a:xfrm>
                <a:off x="5907631" y="1524105"/>
                <a:ext cx="510212" cy="278896"/>
              </a:xfrm>
              <a:prstGeom prst="rect">
                <a:avLst/>
              </a:prstGeom>
              <a:noFill/>
            </p:spPr>
            <p:txBody>
              <a:bodyPr wrap="none">
                <a:spAutoFit/>
              </a:bodyPr>
              <a:lstStyle/>
              <a:p>
                <a:pPr algn="l" eaLnBrk="1" hangingPunct="1"/>
                <a:r>
                  <a:rPr lang="it-IT" sz="1000" b="1" baseline="0">
                    <a:solidFill>
                      <a:srgbClr val="FF0000"/>
                    </a:solidFill>
                    <a:latin typeface="Calibri" pitchFamily="84" charset="0"/>
                  </a:rPr>
                  <a:t>QUA9</a:t>
                </a:r>
              </a:p>
            </p:txBody>
          </p:sp>
          <p:sp>
            <p:nvSpPr>
              <p:cNvPr id="48" name="CasellaDiTesto 47"/>
              <p:cNvSpPr txBox="1"/>
              <p:nvPr/>
            </p:nvSpPr>
            <p:spPr>
              <a:xfrm>
                <a:off x="5642714" y="1341192"/>
                <a:ext cx="510212" cy="278896"/>
              </a:xfrm>
              <a:prstGeom prst="rect">
                <a:avLst/>
              </a:prstGeom>
              <a:noFill/>
            </p:spPr>
            <p:txBody>
              <a:bodyPr wrap="none">
                <a:spAutoFit/>
              </a:bodyPr>
              <a:lstStyle/>
              <a:p>
                <a:pPr algn="l" eaLnBrk="1" hangingPunct="1"/>
                <a:r>
                  <a:rPr lang="it-IT" sz="1000" b="1" baseline="0">
                    <a:solidFill>
                      <a:srgbClr val="FF0000"/>
                    </a:solidFill>
                    <a:latin typeface="Calibri" pitchFamily="84" charset="0"/>
                  </a:rPr>
                  <a:t>QUA8</a:t>
                </a:r>
              </a:p>
            </p:txBody>
          </p:sp>
          <p:sp>
            <p:nvSpPr>
              <p:cNvPr id="66" name="CasellaDiTesto 65"/>
              <p:cNvSpPr txBox="1"/>
              <p:nvPr/>
            </p:nvSpPr>
            <p:spPr>
              <a:xfrm>
                <a:off x="2473515" y="2503862"/>
                <a:ext cx="1059670" cy="800467"/>
              </a:xfrm>
              <a:prstGeom prst="rect">
                <a:avLst/>
              </a:prstGeom>
              <a:noFill/>
            </p:spPr>
            <p:txBody>
              <a:bodyPr>
                <a:spAutoFit/>
              </a:bodyPr>
              <a:lstStyle/>
              <a:p>
                <a:pPr algn="l" eaLnBrk="1" hangingPunct="1"/>
                <a:r>
                  <a:rPr lang="it-IT" sz="1000" b="1" baseline="0">
                    <a:solidFill>
                      <a:srgbClr val="FF0000"/>
                    </a:solidFill>
                    <a:latin typeface="Calibri" pitchFamily="84" charset="0"/>
                  </a:rPr>
                  <a:t>         QUA6</a:t>
                </a:r>
              </a:p>
              <a:p>
                <a:pPr algn="l" eaLnBrk="1" hangingPunct="1"/>
                <a:r>
                  <a:rPr lang="it-IT" sz="1000" b="1" baseline="0">
                    <a:solidFill>
                      <a:srgbClr val="FF0000"/>
                    </a:solidFill>
                    <a:latin typeface="Calibri" pitchFamily="84" charset="0"/>
                  </a:rPr>
                  <a:t>    QUA5</a:t>
                </a:r>
              </a:p>
              <a:p>
                <a:pPr algn="l" eaLnBrk="1" hangingPunct="1"/>
                <a:r>
                  <a:rPr lang="it-IT" sz="1000" b="1" baseline="0">
                    <a:solidFill>
                      <a:srgbClr val="FF0000"/>
                    </a:solidFill>
                    <a:latin typeface="Calibri" pitchFamily="84" charset="0"/>
                  </a:rPr>
                  <a:t>QUA4</a:t>
                </a:r>
              </a:p>
              <a:p>
                <a:pPr algn="l" eaLnBrk="1" hangingPunct="1"/>
                <a:endParaRPr lang="it-IT" sz="1000" b="1" baseline="0">
                  <a:solidFill>
                    <a:srgbClr val="FF0000"/>
                  </a:solidFill>
                  <a:latin typeface="Calibri" pitchFamily="84" charset="0"/>
                </a:endParaRPr>
              </a:p>
            </p:txBody>
          </p:sp>
          <p:grpSp>
            <p:nvGrpSpPr>
              <p:cNvPr id="68626" name="Gruppo 16"/>
              <p:cNvGrpSpPr>
                <a:grpSpLocks/>
              </p:cNvGrpSpPr>
              <p:nvPr/>
            </p:nvGrpSpPr>
            <p:grpSpPr bwMode="auto">
              <a:xfrm rot="-2707500">
                <a:off x="1528914" y="2889346"/>
                <a:ext cx="3081384" cy="1062440"/>
                <a:chOff x="-375727" y="4056540"/>
                <a:chExt cx="3011854" cy="1041691"/>
              </a:xfrm>
            </p:grpSpPr>
            <p:cxnSp>
              <p:nvCxnSpPr>
                <p:cNvPr id="18" name="Connettore 2 17"/>
                <p:cNvCxnSpPr>
                  <a:cxnSpLocks noChangeShapeType="1"/>
                </p:cNvCxnSpPr>
                <p:nvPr/>
              </p:nvCxnSpPr>
              <p:spPr bwMode="auto">
                <a:xfrm rot="2707500" flipV="1">
                  <a:off x="1586917" y="4049022"/>
                  <a:ext cx="1041691" cy="1056728"/>
                </a:xfrm>
                <a:prstGeom prst="straightConnector1">
                  <a:avLst/>
                </a:prstGeom>
                <a:noFill/>
                <a:ln w="15875">
                  <a:solidFill>
                    <a:srgbClr val="7030A0"/>
                  </a:solidFill>
                  <a:round/>
                  <a:headEnd/>
                  <a:tailEnd type="triangle" w="med" len="med"/>
                </a:ln>
              </p:spPr>
            </p:cxnSp>
            <p:cxnSp>
              <p:nvCxnSpPr>
                <p:cNvPr id="19" name="Connettore 2 18"/>
                <p:cNvCxnSpPr>
                  <a:cxnSpLocks noChangeShapeType="1"/>
                </p:cNvCxnSpPr>
                <p:nvPr/>
              </p:nvCxnSpPr>
              <p:spPr bwMode="auto">
                <a:xfrm rot="2713883" flipH="1">
                  <a:off x="-368298" y="4112918"/>
                  <a:ext cx="926643" cy="941502"/>
                </a:xfrm>
                <a:prstGeom prst="straightConnector1">
                  <a:avLst/>
                </a:prstGeom>
                <a:noFill/>
                <a:ln w="15875">
                  <a:solidFill>
                    <a:srgbClr val="7030A0"/>
                  </a:solidFill>
                  <a:round/>
                  <a:headEnd/>
                  <a:tailEnd type="triangle" w="med" len="med"/>
                </a:ln>
              </p:spPr>
            </p:cxnSp>
            <p:sp>
              <p:nvSpPr>
                <p:cNvPr id="68629" name="CasellaDiTesto 20"/>
                <p:cNvSpPr txBox="1">
                  <a:spLocks noChangeArrowheads="1"/>
                </p:cNvSpPr>
                <p:nvPr/>
              </p:nvSpPr>
              <p:spPr bwMode="auto">
                <a:xfrm>
                  <a:off x="908113" y="4343302"/>
                  <a:ext cx="687174" cy="276521"/>
                </a:xfrm>
                <a:prstGeom prst="rect">
                  <a:avLst/>
                </a:prstGeom>
                <a:noFill/>
                <a:ln w="9525">
                  <a:noFill/>
                  <a:miter lim="800000"/>
                  <a:headEnd/>
                  <a:tailEnd/>
                </a:ln>
              </p:spPr>
              <p:txBody>
                <a:bodyPr wrap="none">
                  <a:spAutoFit/>
                </a:bodyPr>
                <a:lstStyle/>
                <a:p>
                  <a:pPr algn="l" eaLnBrk="1" hangingPunct="1"/>
                  <a:r>
                    <a:rPr lang="it-IT" sz="1200" b="1" baseline="0">
                      <a:solidFill>
                        <a:srgbClr val="7030A0"/>
                      </a:solidFill>
                      <a:latin typeface="Calibri" pitchFamily="84" charset="0"/>
                    </a:rPr>
                    <a:t>10,8 m</a:t>
                  </a:r>
                </a:p>
              </p:txBody>
            </p:sp>
          </p:grpSp>
          <p:grpSp>
            <p:nvGrpSpPr>
              <p:cNvPr id="68630" name="Gruppo 26"/>
              <p:cNvGrpSpPr>
                <a:grpSpLocks/>
              </p:cNvGrpSpPr>
              <p:nvPr/>
            </p:nvGrpSpPr>
            <p:grpSpPr bwMode="auto">
              <a:xfrm>
                <a:off x="4414033" y="2007645"/>
                <a:ext cx="3011133" cy="313305"/>
                <a:chOff x="-512763" y="4435274"/>
                <a:chExt cx="2952326" cy="306235"/>
              </a:xfrm>
            </p:grpSpPr>
            <p:cxnSp>
              <p:nvCxnSpPr>
                <p:cNvPr id="29" name="Connettore 2 28"/>
                <p:cNvCxnSpPr>
                  <a:stCxn id="68633" idx="3"/>
                </p:cNvCxnSpPr>
                <p:nvPr/>
              </p:nvCxnSpPr>
              <p:spPr>
                <a:xfrm>
                  <a:off x="1289974" y="4573346"/>
                  <a:ext cx="1149606" cy="0"/>
                </a:xfrm>
                <a:prstGeom prst="straightConnector1">
                  <a:avLst/>
                </a:prstGeom>
                <a:ln w="15875">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a:cxnSpLocks noChangeShapeType="1"/>
                  <a:stCxn id="68633" idx="1"/>
                </p:cNvCxnSpPr>
                <p:nvPr/>
              </p:nvCxnSpPr>
              <p:spPr bwMode="auto">
                <a:xfrm flipH="1">
                  <a:off x="-512763" y="4572714"/>
                  <a:ext cx="1224134" cy="0"/>
                </a:xfrm>
                <a:prstGeom prst="straightConnector1">
                  <a:avLst/>
                </a:prstGeom>
                <a:noFill/>
                <a:ln w="15875">
                  <a:solidFill>
                    <a:srgbClr val="7030A0"/>
                  </a:solidFill>
                  <a:round/>
                  <a:headEnd/>
                  <a:tailEnd type="triangle" w="med" len="med"/>
                </a:ln>
              </p:spPr>
            </p:cxnSp>
            <p:sp>
              <p:nvSpPr>
                <p:cNvPr id="68633" name="CasellaDiTesto 32"/>
                <p:cNvSpPr txBox="1">
                  <a:spLocks noChangeArrowheads="1"/>
                </p:cNvSpPr>
                <p:nvPr/>
              </p:nvSpPr>
              <p:spPr bwMode="auto">
                <a:xfrm>
                  <a:off x="712765" y="4435274"/>
                  <a:ext cx="577209" cy="306235"/>
                </a:xfrm>
                <a:prstGeom prst="rect">
                  <a:avLst/>
                </a:prstGeom>
                <a:noFill/>
                <a:ln w="9525">
                  <a:noFill/>
                  <a:miter lim="800000"/>
                  <a:headEnd/>
                  <a:tailEnd/>
                </a:ln>
              </p:spPr>
              <p:txBody>
                <a:bodyPr wrap="none">
                  <a:spAutoFit/>
                </a:bodyPr>
                <a:lstStyle/>
                <a:p>
                  <a:pPr algn="l" eaLnBrk="1" hangingPunct="1"/>
                  <a:r>
                    <a:rPr lang="it-IT" sz="1200" b="1" baseline="0">
                      <a:solidFill>
                        <a:srgbClr val="7030A0"/>
                      </a:solidFill>
                      <a:latin typeface="Calibri" pitchFamily="84" charset="0"/>
                    </a:rPr>
                    <a:t>9. 4 m</a:t>
                  </a:r>
                </a:p>
              </p:txBody>
            </p:sp>
          </p:grpSp>
          <p:grpSp>
            <p:nvGrpSpPr>
              <p:cNvPr id="68634" name="Gruppo 56"/>
              <p:cNvGrpSpPr>
                <a:grpSpLocks/>
              </p:cNvGrpSpPr>
              <p:nvPr/>
            </p:nvGrpSpPr>
            <p:grpSpPr bwMode="auto">
              <a:xfrm rot="2630948">
                <a:off x="7297188" y="2520280"/>
                <a:ext cx="1385996" cy="313305"/>
                <a:chOff x="204107" y="4440545"/>
                <a:chExt cx="1358928" cy="306235"/>
              </a:xfrm>
            </p:grpSpPr>
            <p:cxnSp>
              <p:nvCxnSpPr>
                <p:cNvPr id="58" name="Connettore 2 57"/>
                <p:cNvCxnSpPr/>
                <p:nvPr/>
              </p:nvCxnSpPr>
              <p:spPr>
                <a:xfrm>
                  <a:off x="1175155" y="4575562"/>
                  <a:ext cx="388013" cy="0"/>
                </a:xfrm>
                <a:prstGeom prst="straightConnector1">
                  <a:avLst/>
                </a:prstGeom>
                <a:ln w="15875">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p:cNvCxnSpPr>
                  <a:cxnSpLocks noChangeShapeType="1"/>
                </p:cNvCxnSpPr>
                <p:nvPr/>
              </p:nvCxnSpPr>
              <p:spPr bwMode="auto">
                <a:xfrm flipH="1">
                  <a:off x="204107" y="4576124"/>
                  <a:ext cx="432048" cy="0"/>
                </a:xfrm>
                <a:prstGeom prst="straightConnector1">
                  <a:avLst/>
                </a:prstGeom>
                <a:noFill/>
                <a:ln w="15875">
                  <a:solidFill>
                    <a:srgbClr val="7030A0"/>
                  </a:solidFill>
                  <a:round/>
                  <a:headEnd/>
                  <a:tailEnd type="triangle" w="med" len="med"/>
                </a:ln>
              </p:spPr>
            </p:cxnSp>
            <p:sp>
              <p:nvSpPr>
                <p:cNvPr id="68637" name="CasellaDiTesto 59"/>
                <p:cNvSpPr txBox="1">
                  <a:spLocks noChangeArrowheads="1"/>
                </p:cNvSpPr>
                <p:nvPr/>
              </p:nvSpPr>
              <p:spPr bwMode="auto">
                <a:xfrm>
                  <a:off x="629576" y="4440545"/>
                  <a:ext cx="543538" cy="306235"/>
                </a:xfrm>
                <a:prstGeom prst="rect">
                  <a:avLst/>
                </a:prstGeom>
                <a:noFill/>
                <a:ln w="9525">
                  <a:noFill/>
                  <a:miter lim="800000"/>
                  <a:headEnd/>
                  <a:tailEnd/>
                </a:ln>
              </p:spPr>
              <p:txBody>
                <a:bodyPr wrap="none">
                  <a:spAutoFit/>
                </a:bodyPr>
                <a:lstStyle/>
                <a:p>
                  <a:pPr algn="l" eaLnBrk="1" hangingPunct="1"/>
                  <a:r>
                    <a:rPr lang="it-IT" sz="1200" b="1" baseline="0">
                      <a:solidFill>
                        <a:srgbClr val="7030A0"/>
                      </a:solidFill>
                      <a:latin typeface="Calibri" pitchFamily="84" charset="0"/>
                    </a:rPr>
                    <a:t>4.5 m</a:t>
                  </a:r>
                </a:p>
              </p:txBody>
            </p:sp>
          </p:grpSp>
          <p:grpSp>
            <p:nvGrpSpPr>
              <p:cNvPr id="68638" name="Gruppo 60"/>
              <p:cNvGrpSpPr>
                <a:grpSpLocks/>
              </p:cNvGrpSpPr>
              <p:nvPr/>
            </p:nvGrpSpPr>
            <p:grpSpPr bwMode="auto">
              <a:xfrm rot="5400000">
                <a:off x="8239513" y="3485129"/>
                <a:ext cx="593693" cy="283783"/>
                <a:chOff x="392971" y="4430727"/>
                <a:chExt cx="582099" cy="277381"/>
              </a:xfrm>
            </p:grpSpPr>
            <p:cxnSp>
              <p:nvCxnSpPr>
                <p:cNvPr id="62" name="Connettore 2 61"/>
                <p:cNvCxnSpPr/>
                <p:nvPr/>
              </p:nvCxnSpPr>
              <p:spPr>
                <a:xfrm>
                  <a:off x="800889" y="4515865"/>
                  <a:ext cx="174013" cy="0"/>
                </a:xfrm>
                <a:prstGeom prst="straightConnector1">
                  <a:avLst/>
                </a:prstGeom>
                <a:ln w="15875">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p:cNvCxnSpPr>
                  <a:cxnSpLocks noChangeShapeType="1"/>
                </p:cNvCxnSpPr>
                <p:nvPr/>
              </p:nvCxnSpPr>
              <p:spPr bwMode="auto">
                <a:xfrm rot="16200000" flipV="1">
                  <a:off x="469079" y="4440097"/>
                  <a:ext cx="1" cy="152217"/>
                </a:xfrm>
                <a:prstGeom prst="straightConnector1">
                  <a:avLst/>
                </a:prstGeom>
                <a:noFill/>
                <a:ln w="15875">
                  <a:solidFill>
                    <a:srgbClr val="7030A0"/>
                  </a:solidFill>
                  <a:round/>
                  <a:headEnd/>
                  <a:tailEnd type="triangle" w="med" len="med"/>
                </a:ln>
              </p:spPr>
            </p:cxnSp>
            <p:sp>
              <p:nvSpPr>
                <p:cNvPr id="68641" name="CasellaDiTesto 63"/>
                <p:cNvSpPr txBox="1">
                  <a:spLocks noChangeArrowheads="1"/>
                </p:cNvSpPr>
                <p:nvPr/>
              </p:nvSpPr>
              <p:spPr bwMode="auto">
                <a:xfrm>
                  <a:off x="450036" y="4430727"/>
                  <a:ext cx="467322" cy="277381"/>
                </a:xfrm>
                <a:prstGeom prst="rect">
                  <a:avLst/>
                </a:prstGeom>
                <a:noFill/>
                <a:ln w="9525">
                  <a:noFill/>
                  <a:miter lim="800000"/>
                  <a:headEnd/>
                  <a:tailEnd/>
                </a:ln>
              </p:spPr>
              <p:txBody>
                <a:bodyPr wrap="none">
                  <a:spAutoFit/>
                </a:bodyPr>
                <a:lstStyle/>
                <a:p>
                  <a:pPr algn="l" eaLnBrk="1" hangingPunct="1"/>
                  <a:r>
                    <a:rPr lang="it-IT" sz="1200" b="1" baseline="0">
                      <a:solidFill>
                        <a:srgbClr val="7030A0"/>
                      </a:solidFill>
                      <a:latin typeface="Calibri" pitchFamily="84" charset="0"/>
                    </a:rPr>
                    <a:t>2 m</a:t>
                  </a:r>
                </a:p>
              </p:txBody>
            </p:sp>
          </p:grpSp>
        </p:grpSp>
        <p:sp>
          <p:nvSpPr>
            <p:cNvPr id="67" name="CasellaDiTesto 66"/>
            <p:cNvSpPr txBox="1"/>
            <p:nvPr/>
          </p:nvSpPr>
          <p:spPr>
            <a:xfrm>
              <a:off x="7019008" y="1882170"/>
              <a:ext cx="1355658" cy="800467"/>
            </a:xfrm>
            <a:prstGeom prst="rect">
              <a:avLst/>
            </a:prstGeom>
            <a:noFill/>
          </p:spPr>
          <p:txBody>
            <a:bodyPr>
              <a:spAutoFit/>
            </a:bodyPr>
            <a:lstStyle/>
            <a:p>
              <a:pPr algn="l" eaLnBrk="1" hangingPunct="1"/>
              <a:r>
                <a:rPr lang="it-IT" sz="1000" b="1" baseline="0">
                  <a:solidFill>
                    <a:srgbClr val="FF0000"/>
                  </a:solidFill>
                  <a:latin typeface="Calibri" pitchFamily="84" charset="0"/>
                </a:rPr>
                <a:t>QUA4</a:t>
              </a:r>
            </a:p>
            <a:p>
              <a:pPr algn="l" eaLnBrk="1" hangingPunct="1"/>
              <a:r>
                <a:rPr lang="it-IT" sz="1000" b="1" baseline="0">
                  <a:solidFill>
                    <a:srgbClr val="FF0000"/>
                  </a:solidFill>
                  <a:latin typeface="Calibri" pitchFamily="84" charset="0"/>
                </a:rPr>
                <a:t>     QUA5</a:t>
              </a:r>
            </a:p>
            <a:p>
              <a:pPr algn="l" eaLnBrk="1" hangingPunct="1"/>
              <a:r>
                <a:rPr lang="it-IT" sz="1000" b="1" baseline="0">
                  <a:solidFill>
                    <a:srgbClr val="FF0000"/>
                  </a:solidFill>
                  <a:latin typeface="Calibri" pitchFamily="84" charset="0"/>
                </a:rPr>
                <a:t>          QUA6</a:t>
              </a:r>
            </a:p>
            <a:p>
              <a:pPr algn="l" eaLnBrk="1" hangingPunct="1"/>
              <a:endParaRPr lang="it-IT" sz="1000" b="1" baseline="0">
                <a:solidFill>
                  <a:srgbClr val="FF0000"/>
                </a:solidFill>
                <a:latin typeface="Calibri" pitchFamily="84" charset="0"/>
              </a:endParaRPr>
            </a:p>
          </p:txBody>
        </p:sp>
      </p:grpSp>
      <p:graphicFrame>
        <p:nvGraphicFramePr>
          <p:cNvPr id="68713" name="Group 105"/>
          <p:cNvGraphicFramePr>
            <a:graphicFrameLocks noGrp="1"/>
          </p:cNvGraphicFramePr>
          <p:nvPr/>
        </p:nvGraphicFramePr>
        <p:xfrm>
          <a:off x="4552950" y="1940378"/>
          <a:ext cx="2644775" cy="2287271"/>
        </p:xfrm>
        <a:graphic>
          <a:graphicData uri="http://schemas.openxmlformats.org/drawingml/2006/table">
            <a:tbl>
              <a:tblPr/>
              <a:tblGrid>
                <a:gridCol w="690563"/>
                <a:gridCol w="796925"/>
                <a:gridCol w="576262"/>
                <a:gridCol w="581025"/>
              </a:tblGrid>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Quadrupole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triplet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Magnet length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Radius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Magnetic field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8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Arial" charset="0"/>
                          <a:ea typeface="ＭＳ Ｐゴシック" pitchFamily="84" charset="-128"/>
                        </a:rPr>
                        <a:t>QUA5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0,045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Arial" charset="0"/>
                          <a:ea typeface="ＭＳ Ｐゴシック" pitchFamily="84" charset="-128"/>
                        </a:rPr>
                        <a:t>QUA4/QUA6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0,035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Arial" charset="0"/>
                          <a:ea typeface="ＭＳ Ｐゴシック" pitchFamily="84" charset="-128"/>
                        </a:rPr>
                        <a:t>QUA8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Arial" charset="0"/>
                          <a:ea typeface="ＭＳ Ｐゴシック" pitchFamily="84" charset="-128"/>
                        </a:rPr>
                        <a:t>QUA7/QUA9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ea typeface="ＭＳ Ｐゴシック" pitchFamily="84" charset="-128"/>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68708" name="Group 100"/>
          <p:cNvGraphicFramePr>
            <a:graphicFrameLocks noGrp="1"/>
          </p:cNvGraphicFramePr>
          <p:nvPr/>
        </p:nvGraphicFramePr>
        <p:xfrm>
          <a:off x="2895600" y="4419600"/>
          <a:ext cx="5640388" cy="1704975"/>
        </p:xfrm>
        <a:graphic>
          <a:graphicData uri="http://schemas.openxmlformats.org/drawingml/2006/table">
            <a:tbl>
              <a:tblPr/>
              <a:tblGrid>
                <a:gridCol w="1081088"/>
                <a:gridCol w="631825"/>
                <a:gridCol w="1120775"/>
                <a:gridCol w="1122362"/>
                <a:gridCol w="701675"/>
                <a:gridCol w="982663"/>
              </a:tblGrid>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Bending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magnet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Radius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Bending angle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Magnetic Field</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Gap</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Pole width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Arial" charset="0"/>
                          <a:ea typeface="ＭＳ Ｐゴシック" pitchFamily="84" charset="-128"/>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70C0"/>
                          </a:solidFill>
                          <a:effectLst/>
                          <a:latin typeface="Arial" charset="0"/>
                          <a:ea typeface="ＭＳ Ｐゴシック" pitchFamily="84" charset="-128"/>
                        </a:rPr>
                        <a:t>MAG1/MAG2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-45°/45°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0,065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0,365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70C0"/>
                          </a:solidFill>
                          <a:effectLst/>
                          <a:latin typeface="Arial" charset="0"/>
                          <a:ea typeface="ＭＳ Ｐゴシック" pitchFamily="84" charset="-128"/>
                        </a:rPr>
                        <a:t>MAG3/MAG4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45°/45°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0,065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ea typeface="ＭＳ Ｐゴシック" pitchFamily="84" charset="-128"/>
                        </a:rPr>
                        <a:t>0,365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8720" name="Rectangle 112"/>
          <p:cNvSpPr>
            <a:spLocks noChangeArrowheads="1"/>
          </p:cNvSpPr>
          <p:nvPr/>
        </p:nvSpPr>
        <p:spPr bwMode="auto">
          <a:xfrm>
            <a:off x="0" y="0"/>
            <a:ext cx="6400800" cy="457200"/>
          </a:xfrm>
          <a:prstGeom prst="rect">
            <a:avLst/>
          </a:prstGeom>
          <a:solidFill>
            <a:schemeClr val="bg2"/>
          </a:solidFill>
          <a:ln w="9525">
            <a:noFill/>
            <a:miter lim="800000"/>
            <a:headEnd/>
            <a:tailEnd/>
          </a:ln>
        </p:spPr>
        <p:txBody>
          <a:bodyPr>
            <a:spAutoFit/>
          </a:bodyPr>
          <a:lstStyle/>
          <a:p>
            <a:r>
              <a:rPr lang="en-US" sz="2400" baseline="0">
                <a:solidFill>
                  <a:schemeClr val="bg1"/>
                </a:solidFill>
              </a:rPr>
              <a:t>INFN/ANN project:the beam transport system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8" name="Picture 3"/>
          <p:cNvPicPr>
            <a:picLocks noChangeAspect="1" noChangeArrowheads="1"/>
          </p:cNvPicPr>
          <p:nvPr/>
        </p:nvPicPr>
        <p:blipFill>
          <a:blip r:embed="rId3" cstate="print"/>
          <a:srcRect/>
          <a:stretch>
            <a:fillRect/>
          </a:stretch>
        </p:blipFill>
        <p:spPr bwMode="auto">
          <a:xfrm flipH="1">
            <a:off x="4267200" y="838200"/>
            <a:ext cx="4876800" cy="3154363"/>
          </a:xfrm>
          <a:prstGeom prst="rect">
            <a:avLst/>
          </a:prstGeom>
          <a:noFill/>
          <a:ln w="9525">
            <a:solidFill>
              <a:schemeClr val="tx1"/>
            </a:solidFill>
            <a:miter lim="800000"/>
            <a:headEnd/>
            <a:tailEnd/>
          </a:ln>
        </p:spPr>
      </p:pic>
      <p:pic>
        <p:nvPicPr>
          <p:cNvPr id="75791" name="Picture 4"/>
          <p:cNvPicPr preferRelativeResize="0">
            <a:picLocks noChangeAspect="1" noChangeArrowheads="1"/>
          </p:cNvPicPr>
          <p:nvPr/>
        </p:nvPicPr>
        <p:blipFill>
          <a:blip r:embed="rId4" cstate="print"/>
          <a:srcRect/>
          <a:stretch>
            <a:fillRect/>
          </a:stretch>
        </p:blipFill>
        <p:spPr bwMode="auto">
          <a:xfrm>
            <a:off x="4267200" y="4038600"/>
            <a:ext cx="4876800" cy="2792413"/>
          </a:xfrm>
          <a:prstGeom prst="rect">
            <a:avLst/>
          </a:prstGeom>
          <a:noFill/>
          <a:ln w="9525">
            <a:noFill/>
            <a:miter lim="800000"/>
            <a:headEnd/>
            <a:tailEnd/>
          </a:ln>
        </p:spPr>
      </p:pic>
      <p:sp>
        <p:nvSpPr>
          <p:cNvPr id="75793" name="Rectangle 17"/>
          <p:cNvSpPr>
            <a:spLocks noChangeArrowheads="1"/>
          </p:cNvSpPr>
          <p:nvPr/>
        </p:nvSpPr>
        <p:spPr bwMode="auto">
          <a:xfrm>
            <a:off x="0" y="0"/>
            <a:ext cx="6400800" cy="457200"/>
          </a:xfrm>
          <a:prstGeom prst="rect">
            <a:avLst/>
          </a:prstGeom>
          <a:solidFill>
            <a:schemeClr val="bg2"/>
          </a:solidFill>
          <a:ln w="9525">
            <a:noFill/>
            <a:miter lim="800000"/>
            <a:headEnd/>
            <a:tailEnd/>
          </a:ln>
        </p:spPr>
        <p:txBody>
          <a:bodyPr>
            <a:spAutoFit/>
          </a:bodyPr>
          <a:lstStyle/>
          <a:p>
            <a:r>
              <a:rPr lang="en-US" sz="2400" baseline="0" dirty="0">
                <a:solidFill>
                  <a:schemeClr val="bg1"/>
                </a:solidFill>
              </a:rPr>
              <a:t>INFN/ANN project</a:t>
            </a:r>
            <a:r>
              <a:rPr lang="en-US" sz="2400" baseline="0" dirty="0" smtClean="0">
                <a:solidFill>
                  <a:schemeClr val="bg1"/>
                </a:solidFill>
              </a:rPr>
              <a:t>: proposed </a:t>
            </a:r>
            <a:r>
              <a:rPr lang="en-US" sz="2400" baseline="0" dirty="0">
                <a:solidFill>
                  <a:schemeClr val="bg1"/>
                </a:solidFill>
              </a:rPr>
              <a:t>accelerators</a:t>
            </a:r>
          </a:p>
        </p:txBody>
      </p:sp>
      <p:sp>
        <p:nvSpPr>
          <p:cNvPr id="75794" name="Rectangle 18"/>
          <p:cNvSpPr>
            <a:spLocks noChangeArrowheads="1"/>
          </p:cNvSpPr>
          <p:nvPr/>
        </p:nvSpPr>
        <p:spPr bwMode="auto">
          <a:xfrm>
            <a:off x="84724" y="4114800"/>
            <a:ext cx="4113627" cy="2554545"/>
          </a:xfrm>
          <a:prstGeom prst="rect">
            <a:avLst/>
          </a:prstGeom>
          <a:noFill/>
          <a:ln w="9525">
            <a:noFill/>
            <a:miter lim="800000"/>
            <a:headEnd/>
            <a:tailEnd/>
          </a:ln>
        </p:spPr>
        <p:txBody>
          <a:bodyPr wrap="none">
            <a:spAutoFit/>
          </a:bodyPr>
          <a:lstStyle/>
          <a:p>
            <a:r>
              <a:rPr lang="en-US" sz="2000" b="1" baseline="0" dirty="0"/>
              <a:t>I</a:t>
            </a:r>
            <a:r>
              <a:rPr lang="en-US" sz="2000" baseline="0" dirty="0"/>
              <a:t>nternational </a:t>
            </a:r>
            <a:r>
              <a:rPr lang="en-US" sz="2000" b="1" baseline="0" dirty="0"/>
              <a:t>F</a:t>
            </a:r>
            <a:r>
              <a:rPr lang="en-US" sz="2000" baseline="0" dirty="0"/>
              <a:t>usion </a:t>
            </a:r>
            <a:r>
              <a:rPr lang="en-US" sz="2000" b="1" baseline="0" dirty="0"/>
              <a:t>M</a:t>
            </a:r>
            <a:r>
              <a:rPr lang="en-US" sz="2000" baseline="0" dirty="0"/>
              <a:t>aterials</a:t>
            </a:r>
          </a:p>
          <a:p>
            <a:r>
              <a:rPr lang="en-US" sz="2000" baseline="0" dirty="0"/>
              <a:t> </a:t>
            </a:r>
            <a:r>
              <a:rPr lang="en-US" sz="2000" b="1" baseline="0" dirty="0"/>
              <a:t>I</a:t>
            </a:r>
            <a:r>
              <a:rPr lang="en-US" sz="2000" baseline="0" dirty="0"/>
              <a:t>rradiation</a:t>
            </a:r>
            <a:r>
              <a:rPr lang="en-US" sz="2000" b="1" baseline="0" dirty="0"/>
              <a:t> F</a:t>
            </a:r>
            <a:r>
              <a:rPr lang="en-US" sz="2000" baseline="0" dirty="0"/>
              <a:t>acility(</a:t>
            </a:r>
            <a:r>
              <a:rPr lang="en-US" sz="2000" b="1" baseline="0" dirty="0"/>
              <a:t>IFMIF</a:t>
            </a:r>
            <a:r>
              <a:rPr lang="en-US" sz="2000" baseline="0" dirty="0"/>
              <a:t>)</a:t>
            </a:r>
          </a:p>
          <a:p>
            <a:r>
              <a:rPr lang="en-US" sz="2000" baseline="0" dirty="0"/>
              <a:t>After 2017</a:t>
            </a:r>
          </a:p>
          <a:p>
            <a:r>
              <a:rPr lang="en-US" sz="2000" baseline="0" dirty="0" smtClean="0"/>
              <a:t>Energy=40 </a:t>
            </a:r>
            <a:r>
              <a:rPr lang="en-US" sz="2000" baseline="0" dirty="0" err="1" smtClean="0"/>
              <a:t>MeV</a:t>
            </a:r>
            <a:r>
              <a:rPr lang="en-US" sz="2000" baseline="0" dirty="0" smtClean="0"/>
              <a:t> </a:t>
            </a:r>
            <a:r>
              <a:rPr lang="en-US" sz="2000" baseline="0" dirty="0"/>
              <a:t>Current=125mA</a:t>
            </a:r>
          </a:p>
          <a:p>
            <a:r>
              <a:rPr lang="en-US" sz="2000" baseline="0" dirty="0"/>
              <a:t>Beam </a:t>
            </a:r>
            <a:r>
              <a:rPr lang="en-US" sz="2000" baseline="0" dirty="0" smtClean="0"/>
              <a:t>Power=5 MW</a:t>
            </a:r>
            <a:endParaRPr lang="en-US" sz="2000" baseline="0" dirty="0"/>
          </a:p>
          <a:p>
            <a:r>
              <a:rPr lang="en-US" sz="2000" baseline="0" dirty="0"/>
              <a:t>Linear accelerator deuteron beam</a:t>
            </a:r>
          </a:p>
          <a:p>
            <a:r>
              <a:rPr lang="en-US" sz="2000" b="1" baseline="0" dirty="0"/>
              <a:t>Neutron yield ~10</a:t>
            </a:r>
            <a:r>
              <a:rPr lang="en-US" sz="2000" b="1" dirty="0"/>
              <a:t>17</a:t>
            </a:r>
            <a:r>
              <a:rPr lang="en-US" sz="2000" b="1" baseline="0" dirty="0"/>
              <a:t>neutrons/sec</a:t>
            </a:r>
          </a:p>
          <a:p>
            <a:r>
              <a:rPr lang="en-US" sz="2000" b="1" baseline="0" dirty="0" smtClean="0"/>
              <a:t>ADS thermal power=15 MW</a:t>
            </a:r>
            <a:endParaRPr lang="en-US" sz="2000" baseline="0" dirty="0"/>
          </a:p>
        </p:txBody>
      </p:sp>
      <p:sp>
        <p:nvSpPr>
          <p:cNvPr id="75795" name="Rectangle 19"/>
          <p:cNvSpPr>
            <a:spLocks noChangeArrowheads="1"/>
          </p:cNvSpPr>
          <p:nvPr/>
        </p:nvSpPr>
        <p:spPr bwMode="auto">
          <a:xfrm>
            <a:off x="0" y="910044"/>
            <a:ext cx="4114800" cy="2862322"/>
          </a:xfrm>
          <a:prstGeom prst="rect">
            <a:avLst/>
          </a:prstGeom>
          <a:noFill/>
          <a:ln w="9525">
            <a:noFill/>
            <a:miter lim="800000"/>
            <a:headEnd/>
            <a:tailEnd/>
          </a:ln>
        </p:spPr>
        <p:txBody>
          <a:bodyPr>
            <a:spAutoFit/>
          </a:bodyPr>
          <a:lstStyle/>
          <a:p>
            <a:r>
              <a:rPr lang="en-US" sz="2000" b="1" baseline="0" dirty="0" smtClean="0"/>
              <a:t>SPES cyclotron, mainly devoted to fundamental science (beams of radioactive species)</a:t>
            </a:r>
            <a:endParaRPr lang="en-US" sz="2000" baseline="0" dirty="0"/>
          </a:p>
          <a:p>
            <a:r>
              <a:rPr lang="en-US" sz="2000" baseline="0" dirty="0" err="1" smtClean="0"/>
              <a:t>Legnaro</a:t>
            </a:r>
            <a:r>
              <a:rPr lang="en-US" sz="2000" baseline="0" dirty="0" smtClean="0"/>
              <a:t> INFN National Lab </a:t>
            </a:r>
            <a:r>
              <a:rPr lang="en-US" sz="2000" baseline="0" dirty="0"/>
              <a:t>2013</a:t>
            </a:r>
          </a:p>
          <a:p>
            <a:r>
              <a:rPr lang="en-US" sz="2000" baseline="0" dirty="0"/>
              <a:t>Energy 70 </a:t>
            </a:r>
            <a:r>
              <a:rPr lang="en-US" sz="2000" baseline="0" dirty="0" err="1" smtClean="0"/>
              <a:t>MeV</a:t>
            </a:r>
            <a:r>
              <a:rPr lang="en-US" sz="2000" baseline="0" dirty="0" smtClean="0"/>
              <a:t> </a:t>
            </a:r>
            <a:r>
              <a:rPr lang="en-US" sz="2000" baseline="0" dirty="0"/>
              <a:t>Current </a:t>
            </a:r>
            <a:r>
              <a:rPr lang="en-US" sz="2000" baseline="0" dirty="0" smtClean="0"/>
              <a:t>0.75 </a:t>
            </a:r>
            <a:r>
              <a:rPr lang="en-US" sz="2000" baseline="0" dirty="0" err="1" smtClean="0"/>
              <a:t>mA</a:t>
            </a:r>
            <a:endParaRPr lang="en-US" sz="2000" baseline="0" dirty="0"/>
          </a:p>
          <a:p>
            <a:r>
              <a:rPr lang="en-US" sz="2000" baseline="0" dirty="0"/>
              <a:t>Beam Power </a:t>
            </a:r>
            <a:r>
              <a:rPr lang="en-US" sz="2000" baseline="0" dirty="0" smtClean="0"/>
              <a:t>50 KW</a:t>
            </a:r>
            <a:endParaRPr lang="en-US" sz="2000" baseline="0" dirty="0"/>
          </a:p>
          <a:p>
            <a:r>
              <a:rPr lang="en-US" sz="2000" baseline="0" dirty="0"/>
              <a:t>Circular machine proton beam </a:t>
            </a:r>
            <a:r>
              <a:rPr lang="en-US" sz="2000" b="1" baseline="0" dirty="0"/>
              <a:t>Neutron Yield~ 10</a:t>
            </a:r>
            <a:r>
              <a:rPr lang="en-US" sz="2000" b="1" dirty="0"/>
              <a:t>14</a:t>
            </a:r>
            <a:r>
              <a:rPr lang="en-US" sz="2000" b="1" baseline="0" dirty="0"/>
              <a:t>neutrons/sec</a:t>
            </a:r>
          </a:p>
          <a:p>
            <a:r>
              <a:rPr lang="en-US" sz="2000" b="1" baseline="0" dirty="0" smtClean="0"/>
              <a:t>ADS thermal power=200 KW</a:t>
            </a:r>
            <a:endParaRPr lang="en-US" sz="2400" baseline="0" dirty="0"/>
          </a:p>
        </p:txBody>
      </p:sp>
      <p:sp>
        <p:nvSpPr>
          <p:cNvPr id="75796" name="Rectangle 20"/>
          <p:cNvSpPr>
            <a:spLocks noChangeArrowheads="1"/>
          </p:cNvSpPr>
          <p:nvPr/>
        </p:nvSpPr>
        <p:spPr bwMode="auto">
          <a:xfrm>
            <a:off x="1281113" y="5989638"/>
            <a:ext cx="184150" cy="549275"/>
          </a:xfrm>
          <a:prstGeom prst="rect">
            <a:avLst/>
          </a:prstGeom>
          <a:noFill/>
          <a:ln w="9525">
            <a:noFill/>
            <a:miter lim="800000"/>
            <a:headEnd/>
            <a:tailEnd/>
          </a:ln>
        </p:spPr>
        <p:txBody>
          <a:bodyPr wrap="none">
            <a:spAutoFit/>
          </a:bodyPr>
          <a:lstStyle/>
          <a:p>
            <a:endParaRPr lang="it-IT" baseline="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66688" y="254000"/>
            <a:ext cx="8748712" cy="565150"/>
          </a:xfrm>
          <a:prstGeom prst="rect">
            <a:avLst/>
          </a:prstGeom>
          <a:noFill/>
          <a:ln w="9525">
            <a:noFill/>
            <a:miter lim="800000"/>
            <a:headEnd/>
            <a:tailEnd/>
          </a:ln>
          <a:effectLst/>
        </p:spPr>
        <p:txBody>
          <a:bodyPr anchor="b"/>
          <a:lstStyle/>
          <a:p>
            <a:pPr defTabSz="681038" eaLnBrk="1" hangingPunct="1"/>
            <a:r>
              <a:rPr lang="en-US" sz="3400" baseline="0" dirty="0">
                <a:solidFill>
                  <a:srgbClr val="3333FF"/>
                </a:solidFill>
                <a:effectLst>
                  <a:outerShdw blurRad="38100" dist="38100" dir="2700000" algn="tl">
                    <a:srgbClr val="C0C0C0"/>
                  </a:outerShdw>
                </a:effectLst>
                <a:latin typeface="Comic Sans MS" pitchFamily="84" charset="0"/>
              </a:rPr>
              <a:t>Expected transmutation rates</a:t>
            </a:r>
            <a:endParaRPr lang="en-US" sz="4800" baseline="0" dirty="0">
              <a:solidFill>
                <a:srgbClr val="3333FF"/>
              </a:solidFill>
            </a:endParaRPr>
          </a:p>
        </p:txBody>
      </p:sp>
      <p:pic>
        <p:nvPicPr>
          <p:cNvPr id="93188" name="Picture 4" descr="concentrazioni-vs-time_BARRA-NOSTRA_cfr-TRASM_e_NATURAL"/>
          <p:cNvPicPr>
            <a:picLocks noChangeArrowheads="1"/>
          </p:cNvPicPr>
          <p:nvPr/>
        </p:nvPicPr>
        <p:blipFill>
          <a:blip r:embed="rId3" cstate="print"/>
          <a:srcRect/>
          <a:stretch>
            <a:fillRect/>
          </a:stretch>
        </p:blipFill>
        <p:spPr bwMode="auto">
          <a:xfrm>
            <a:off x="0" y="1355725"/>
            <a:ext cx="9144000" cy="5502275"/>
          </a:xfrm>
          <a:prstGeom prst="rect">
            <a:avLst/>
          </a:prstGeom>
          <a:noFill/>
        </p:spPr>
      </p:pic>
      <p:sp>
        <p:nvSpPr>
          <p:cNvPr id="93189" name="Text Box 5"/>
          <p:cNvSpPr txBox="1">
            <a:spLocks noChangeArrowheads="1"/>
          </p:cNvSpPr>
          <p:nvPr/>
        </p:nvSpPr>
        <p:spPr bwMode="auto">
          <a:xfrm>
            <a:off x="6324600" y="609600"/>
            <a:ext cx="2819400" cy="336550"/>
          </a:xfrm>
          <a:prstGeom prst="rect">
            <a:avLst/>
          </a:prstGeom>
          <a:noFill/>
          <a:ln w="9525">
            <a:noFill/>
            <a:miter lim="800000"/>
            <a:headEnd/>
            <a:tailEnd/>
          </a:ln>
          <a:effectLst/>
        </p:spPr>
        <p:txBody>
          <a:bodyPr>
            <a:spAutoFit/>
          </a:bodyPr>
          <a:lstStyle/>
          <a:p>
            <a:pPr>
              <a:spcBef>
                <a:spcPct val="50000"/>
              </a:spcBef>
            </a:pPr>
            <a:endParaRPr lang="it-IT" sz="1600" baseline="0">
              <a:solidFill>
                <a:srgbClr val="000000"/>
              </a:solidFill>
            </a:endParaRPr>
          </a:p>
        </p:txBody>
      </p:sp>
      <p:sp>
        <p:nvSpPr>
          <p:cNvPr id="93190" name="Text Box 6"/>
          <p:cNvSpPr txBox="1">
            <a:spLocks noChangeArrowheads="1"/>
          </p:cNvSpPr>
          <p:nvPr/>
        </p:nvSpPr>
        <p:spPr bwMode="auto">
          <a:xfrm>
            <a:off x="4841421" y="5109936"/>
            <a:ext cx="2498271" cy="707886"/>
          </a:xfrm>
          <a:prstGeom prst="rect">
            <a:avLst/>
          </a:prstGeom>
          <a:noFill/>
          <a:ln w="9525">
            <a:noFill/>
            <a:miter lim="800000"/>
            <a:headEnd/>
            <a:tailEnd/>
          </a:ln>
          <a:effectLst/>
        </p:spPr>
        <p:txBody>
          <a:bodyPr wrap="square">
            <a:spAutoFit/>
          </a:bodyPr>
          <a:lstStyle/>
          <a:p>
            <a:pPr>
              <a:spcBef>
                <a:spcPct val="50000"/>
              </a:spcBef>
            </a:pPr>
            <a:r>
              <a:rPr lang="it-IT" sz="2000" b="1" baseline="0" dirty="0">
                <a:solidFill>
                  <a:srgbClr val="000000"/>
                </a:solidFill>
              </a:rPr>
              <a:t>MA </a:t>
            </a:r>
            <a:r>
              <a:rPr lang="it-IT" sz="2000" b="1" baseline="0" dirty="0" err="1">
                <a:solidFill>
                  <a:srgbClr val="000000"/>
                </a:solidFill>
              </a:rPr>
              <a:t>rod</a:t>
            </a:r>
            <a:r>
              <a:rPr lang="it-IT" sz="2000" b="1" baseline="0" dirty="0">
                <a:solidFill>
                  <a:srgbClr val="000000"/>
                </a:solidFill>
              </a:rPr>
              <a:t> in the </a:t>
            </a:r>
            <a:r>
              <a:rPr lang="it-IT" sz="2000" b="1" baseline="0" dirty="0" err="1">
                <a:solidFill>
                  <a:srgbClr val="000000"/>
                </a:solidFill>
              </a:rPr>
              <a:t>innermost</a:t>
            </a:r>
            <a:r>
              <a:rPr lang="it-IT" sz="2000" b="1" baseline="0" dirty="0">
                <a:solidFill>
                  <a:srgbClr val="000000"/>
                </a:solidFill>
              </a:rPr>
              <a:t> position</a:t>
            </a:r>
          </a:p>
        </p:txBody>
      </p:sp>
      <p:sp>
        <p:nvSpPr>
          <p:cNvPr id="93191" name="Text Box 7"/>
          <p:cNvSpPr txBox="1">
            <a:spLocks noChangeArrowheads="1"/>
          </p:cNvSpPr>
          <p:nvPr/>
        </p:nvSpPr>
        <p:spPr bwMode="auto">
          <a:xfrm>
            <a:off x="7810500" y="6461125"/>
            <a:ext cx="1333500" cy="396875"/>
          </a:xfrm>
          <a:prstGeom prst="rect">
            <a:avLst/>
          </a:prstGeom>
          <a:noFill/>
          <a:ln w="9525">
            <a:noFill/>
            <a:miter lim="800000"/>
            <a:headEnd/>
            <a:tailEnd/>
          </a:ln>
          <a:effectLst/>
        </p:spPr>
        <p:txBody>
          <a:bodyPr>
            <a:spAutoFit/>
          </a:bodyPr>
          <a:lstStyle/>
          <a:p>
            <a:pPr algn="l">
              <a:spcBef>
                <a:spcPct val="50000"/>
              </a:spcBef>
            </a:pPr>
            <a:r>
              <a:rPr lang="it-IT" sz="2000" baseline="0">
                <a:solidFill>
                  <a:srgbClr val="000000"/>
                </a:solidFill>
              </a:rPr>
              <a:t>MCB-1c</a:t>
            </a:r>
          </a:p>
        </p:txBody>
      </p:sp>
      <p:sp>
        <p:nvSpPr>
          <p:cNvPr id="93192" name="Line 8"/>
          <p:cNvSpPr>
            <a:spLocks noChangeShapeType="1"/>
          </p:cNvSpPr>
          <p:nvPr/>
        </p:nvSpPr>
        <p:spPr bwMode="auto">
          <a:xfrm>
            <a:off x="2247900" y="2155825"/>
            <a:ext cx="0" cy="292100"/>
          </a:xfrm>
          <a:prstGeom prst="line">
            <a:avLst/>
          </a:prstGeom>
          <a:noFill/>
          <a:ln w="9525">
            <a:solidFill>
              <a:schemeClr val="tx1"/>
            </a:solidFill>
            <a:round/>
            <a:headEnd/>
            <a:tailEnd type="triangle" w="med" len="med"/>
          </a:ln>
          <a:effectLst/>
        </p:spPr>
        <p:txBody>
          <a:bodyPr wrap="none" anchor="ctr"/>
          <a:lstStyle/>
          <a:p>
            <a:pPr algn="l"/>
            <a:endParaRPr lang="it-IT" sz="2400" baseline="0">
              <a:solidFill>
                <a:srgbClr val="000000"/>
              </a:solidFill>
            </a:endParaRPr>
          </a:p>
        </p:txBody>
      </p:sp>
      <p:sp>
        <p:nvSpPr>
          <p:cNvPr id="93193" name="Line 9"/>
          <p:cNvSpPr>
            <a:spLocks noChangeShapeType="1"/>
          </p:cNvSpPr>
          <p:nvPr/>
        </p:nvSpPr>
        <p:spPr bwMode="auto">
          <a:xfrm>
            <a:off x="2247900" y="2720975"/>
            <a:ext cx="0" cy="292100"/>
          </a:xfrm>
          <a:prstGeom prst="line">
            <a:avLst/>
          </a:prstGeom>
          <a:noFill/>
          <a:ln w="9525">
            <a:solidFill>
              <a:schemeClr val="tx1"/>
            </a:solidFill>
            <a:round/>
            <a:headEnd type="triangle" w="med" len="med"/>
            <a:tailEnd/>
          </a:ln>
          <a:effectLst/>
        </p:spPr>
        <p:txBody>
          <a:bodyPr wrap="none" anchor="ctr"/>
          <a:lstStyle/>
          <a:p>
            <a:pPr algn="l"/>
            <a:endParaRPr lang="it-IT" sz="2400" baseline="0">
              <a:solidFill>
                <a:srgbClr val="000000"/>
              </a:solidFill>
            </a:endParaRPr>
          </a:p>
        </p:txBody>
      </p:sp>
      <p:sp>
        <p:nvSpPr>
          <p:cNvPr id="93194" name="Text Box 10"/>
          <p:cNvSpPr txBox="1">
            <a:spLocks noChangeArrowheads="1"/>
          </p:cNvSpPr>
          <p:nvPr/>
        </p:nvSpPr>
        <p:spPr bwMode="auto">
          <a:xfrm>
            <a:off x="1746250" y="2936875"/>
            <a:ext cx="1003300" cy="336550"/>
          </a:xfrm>
          <a:prstGeom prst="rect">
            <a:avLst/>
          </a:prstGeom>
          <a:noFill/>
          <a:ln w="9525">
            <a:noFill/>
            <a:miter lim="800000"/>
            <a:headEnd/>
            <a:tailEnd/>
          </a:ln>
          <a:effectLst/>
        </p:spPr>
        <p:txBody>
          <a:bodyPr>
            <a:spAutoFit/>
          </a:bodyPr>
          <a:lstStyle/>
          <a:p>
            <a:pPr>
              <a:spcBef>
                <a:spcPct val="50000"/>
              </a:spcBef>
            </a:pPr>
            <a:r>
              <a:rPr lang="it-IT" sz="1600" b="1" baseline="0">
                <a:solidFill>
                  <a:srgbClr val="000000"/>
                </a:solidFill>
                <a:sym typeface="Symbol" pitchFamily="84" charset="2"/>
              </a:rPr>
              <a:t>20 pcm</a:t>
            </a:r>
            <a:endParaRPr lang="it-IT" sz="1600" b="1" baseline="0">
              <a:solidFill>
                <a:srgbClr val="000000"/>
              </a:solidFill>
            </a:endParaRPr>
          </a:p>
        </p:txBody>
      </p:sp>
      <p:sp>
        <p:nvSpPr>
          <p:cNvPr id="10" name="CasellaDiTesto 9"/>
          <p:cNvSpPr txBox="1"/>
          <p:nvPr/>
        </p:nvSpPr>
        <p:spPr>
          <a:xfrm>
            <a:off x="6822832" y="2383692"/>
            <a:ext cx="1699055" cy="276999"/>
          </a:xfrm>
          <a:prstGeom prst="rect">
            <a:avLst/>
          </a:prstGeom>
          <a:solidFill>
            <a:schemeClr val="bg1"/>
          </a:solidFill>
        </p:spPr>
        <p:txBody>
          <a:bodyPr wrap="none" rtlCol="0">
            <a:spAutoFit/>
          </a:bodyPr>
          <a:lstStyle/>
          <a:p>
            <a:pPr algn="l"/>
            <a:r>
              <a:rPr lang="en-US" sz="1200" baseline="0" dirty="0">
                <a:solidFill>
                  <a:srgbClr val="000000"/>
                </a:solidFill>
              </a:rPr>
              <a:t>MA Natural decay       </a:t>
            </a:r>
            <a:endParaRPr lang="it-IT" sz="1200" baseline="0" dirty="0">
              <a:solidFill>
                <a:srgbClr val="000000"/>
              </a:solidFill>
            </a:endParaRPr>
          </a:p>
        </p:txBody>
      </p:sp>
      <p:sp>
        <p:nvSpPr>
          <p:cNvPr id="11" name="CasellaDiTesto 10"/>
          <p:cNvSpPr txBox="1"/>
          <p:nvPr/>
        </p:nvSpPr>
        <p:spPr>
          <a:xfrm>
            <a:off x="6842370" y="2715845"/>
            <a:ext cx="1466620" cy="276999"/>
          </a:xfrm>
          <a:prstGeom prst="rect">
            <a:avLst/>
          </a:prstGeom>
          <a:solidFill>
            <a:schemeClr val="bg1"/>
          </a:solidFill>
        </p:spPr>
        <p:txBody>
          <a:bodyPr wrap="none" rtlCol="0">
            <a:spAutoFit/>
          </a:bodyPr>
          <a:lstStyle/>
          <a:p>
            <a:pPr algn="l"/>
            <a:r>
              <a:rPr lang="en-US" sz="1200" baseline="0" dirty="0">
                <a:solidFill>
                  <a:srgbClr val="000000"/>
                </a:solidFill>
              </a:rPr>
              <a:t>MA transmutation  </a:t>
            </a:r>
            <a:endParaRPr lang="it-IT" sz="1200" baseline="0" dirty="0">
              <a:solidFill>
                <a:srgbClr val="000000"/>
              </a:solidFill>
            </a:endParaRPr>
          </a:p>
        </p:txBody>
      </p:sp>
      <p:sp>
        <p:nvSpPr>
          <p:cNvPr id="12" name="CasellaDiTesto 11"/>
          <p:cNvSpPr txBox="1"/>
          <p:nvPr/>
        </p:nvSpPr>
        <p:spPr>
          <a:xfrm>
            <a:off x="4259385" y="6432061"/>
            <a:ext cx="1175258" cy="307777"/>
          </a:xfrm>
          <a:prstGeom prst="rect">
            <a:avLst/>
          </a:prstGeom>
          <a:solidFill>
            <a:schemeClr val="bg1"/>
          </a:solidFill>
        </p:spPr>
        <p:txBody>
          <a:bodyPr wrap="none" rtlCol="0">
            <a:spAutoFit/>
          </a:bodyPr>
          <a:lstStyle/>
          <a:p>
            <a:pPr algn="l"/>
            <a:r>
              <a:rPr lang="en-US" sz="1400" b="1" baseline="0" dirty="0">
                <a:solidFill>
                  <a:srgbClr val="000000"/>
                </a:solidFill>
              </a:rPr>
              <a:t>Time (days)</a:t>
            </a:r>
            <a:endParaRPr lang="it-IT" sz="1400" b="1" baseline="0" dirty="0">
              <a:solidFill>
                <a:srgbClr val="000000"/>
              </a:solidFill>
            </a:endParaRPr>
          </a:p>
        </p:txBody>
      </p:sp>
      <p:sp>
        <p:nvSpPr>
          <p:cNvPr id="13" name="CasellaDiTesto 12"/>
          <p:cNvSpPr txBox="1"/>
          <p:nvPr/>
        </p:nvSpPr>
        <p:spPr>
          <a:xfrm>
            <a:off x="232012" y="859810"/>
            <a:ext cx="4049507" cy="400110"/>
          </a:xfrm>
          <a:prstGeom prst="rect">
            <a:avLst/>
          </a:prstGeom>
          <a:noFill/>
        </p:spPr>
        <p:txBody>
          <a:bodyPr wrap="none" rtlCol="0">
            <a:spAutoFit/>
          </a:bodyPr>
          <a:lstStyle/>
          <a:p>
            <a:pPr algn="l"/>
            <a:r>
              <a:rPr lang="en-US" sz="2000" baseline="0" dirty="0">
                <a:solidFill>
                  <a:srgbClr val="000000"/>
                </a:solidFill>
              </a:rPr>
              <a:t>1 </a:t>
            </a:r>
            <a:r>
              <a:rPr lang="en-US" sz="2000" baseline="0" dirty="0" err="1">
                <a:solidFill>
                  <a:srgbClr val="000000"/>
                </a:solidFill>
              </a:rPr>
              <a:t>pcm</a:t>
            </a:r>
            <a:r>
              <a:rPr lang="en-US" sz="2000" baseline="0" dirty="0">
                <a:solidFill>
                  <a:srgbClr val="000000"/>
                </a:solidFill>
              </a:rPr>
              <a:t> = 1 part per 10</a:t>
            </a:r>
            <a:r>
              <a:rPr lang="en-US" sz="2000" dirty="0">
                <a:solidFill>
                  <a:srgbClr val="000000"/>
                </a:solidFill>
              </a:rPr>
              <a:t>5</a:t>
            </a:r>
            <a:r>
              <a:rPr lang="en-US" sz="2000" baseline="0" dirty="0">
                <a:solidFill>
                  <a:srgbClr val="000000"/>
                </a:solidFill>
              </a:rPr>
              <a:t> </a:t>
            </a:r>
            <a:r>
              <a:rPr lang="en-US" sz="2000" baseline="0" dirty="0">
                <a:solidFill>
                  <a:srgbClr val="000000"/>
                </a:solidFill>
                <a:sym typeface="Wingdings" pitchFamily="2" charset="2"/>
              </a:rPr>
              <a:t> 0.001 %</a:t>
            </a:r>
            <a:endParaRPr lang="it-IT" sz="2000" baseline="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1066800" y="468084"/>
            <a:ext cx="6934200" cy="4584700"/>
          </a:xfrm>
          <a:prstGeom prst="rect">
            <a:avLst/>
          </a:prstGeom>
          <a:noFill/>
          <a:ln w="9525">
            <a:noFill/>
            <a:miter lim="800000"/>
            <a:headEnd/>
            <a:tailEnd/>
          </a:ln>
          <a:effectLst/>
        </p:spPr>
      </p:pic>
      <p:sp>
        <p:nvSpPr>
          <p:cNvPr id="48131" name="Rectangle 3"/>
          <p:cNvSpPr>
            <a:spLocks noChangeArrowheads="1"/>
          </p:cNvSpPr>
          <p:nvPr/>
        </p:nvSpPr>
        <p:spPr bwMode="auto">
          <a:xfrm>
            <a:off x="0" y="-3267"/>
            <a:ext cx="4572000" cy="457200"/>
          </a:xfrm>
          <a:prstGeom prst="rect">
            <a:avLst/>
          </a:prstGeom>
          <a:solidFill>
            <a:schemeClr val="bg2"/>
          </a:solidFill>
          <a:ln w="9525">
            <a:noFill/>
            <a:miter lim="800000"/>
            <a:headEnd/>
            <a:tailEnd/>
          </a:ln>
          <a:effectLst/>
        </p:spPr>
        <p:txBody>
          <a:bodyPr>
            <a:spAutoFit/>
          </a:bodyPr>
          <a:lstStyle/>
          <a:p>
            <a:pPr algn="l" eaLnBrk="1" hangingPunct="1"/>
            <a:r>
              <a:rPr lang="en-US" sz="2400" baseline="0" dirty="0">
                <a:solidFill>
                  <a:schemeClr val="bg1"/>
                </a:solidFill>
                <a:latin typeface="Calibri" pitchFamily="84" charset="0"/>
                <a:ea typeface="Arial" charset="0"/>
                <a:cs typeface="Arial" charset="0"/>
              </a:rPr>
              <a:t>The reprocessing cycle</a:t>
            </a:r>
            <a:endParaRPr lang="en-US" sz="2400" baseline="0" dirty="0">
              <a:solidFill>
                <a:schemeClr val="bg1"/>
              </a:solidFill>
              <a:latin typeface="Comic Sans MS" pitchFamily="84" charset="0"/>
              <a:ea typeface="Arial" charset="0"/>
              <a:cs typeface="Arial" charset="0"/>
            </a:endParaRPr>
          </a:p>
        </p:txBody>
      </p:sp>
      <p:sp>
        <p:nvSpPr>
          <p:cNvPr id="48132" name="Rectangle 4"/>
          <p:cNvSpPr>
            <a:spLocks noChangeArrowheads="1"/>
          </p:cNvSpPr>
          <p:nvPr/>
        </p:nvSpPr>
        <p:spPr bwMode="auto">
          <a:xfrm>
            <a:off x="1143000" y="620484"/>
            <a:ext cx="6786154" cy="369332"/>
          </a:xfrm>
          <a:prstGeom prst="rect">
            <a:avLst/>
          </a:prstGeom>
          <a:noFill/>
          <a:ln w="9525">
            <a:noFill/>
            <a:miter lim="800000"/>
            <a:headEnd/>
            <a:tailEnd/>
          </a:ln>
        </p:spPr>
        <p:txBody>
          <a:bodyPr wrap="square">
            <a:spAutoFit/>
          </a:bodyPr>
          <a:lstStyle/>
          <a:p>
            <a:r>
              <a:rPr lang="en-US" sz="1800" baseline="0" dirty="0"/>
              <a:t>In Europe and Japan for spent fuel reprocessing is adopted:</a:t>
            </a:r>
          </a:p>
        </p:txBody>
      </p:sp>
      <p:sp>
        <p:nvSpPr>
          <p:cNvPr id="48144" name="Line 16"/>
          <p:cNvSpPr>
            <a:spLocks noChangeShapeType="1"/>
          </p:cNvSpPr>
          <p:nvPr/>
        </p:nvSpPr>
        <p:spPr bwMode="auto">
          <a:xfrm flipH="1">
            <a:off x="2759242" y="4582884"/>
            <a:ext cx="4098758" cy="1390650"/>
          </a:xfrm>
          <a:prstGeom prst="line">
            <a:avLst/>
          </a:prstGeom>
          <a:noFill/>
          <a:ln w="9525">
            <a:solidFill>
              <a:schemeClr val="tx1"/>
            </a:solidFill>
            <a:round/>
            <a:headEnd/>
            <a:tailEnd type="triangle" w="med" len="med"/>
          </a:ln>
        </p:spPr>
        <p:txBody>
          <a:bodyPr wrap="none" anchor="ctr"/>
          <a:lstStyle/>
          <a:p>
            <a:endParaRPr lang="it-IT"/>
          </a:p>
        </p:txBody>
      </p:sp>
      <p:pic>
        <p:nvPicPr>
          <p:cNvPr id="48147" name="Picture 19"/>
          <p:cNvPicPr>
            <a:picLocks noChangeAspect="1" noChangeArrowheads="1"/>
          </p:cNvPicPr>
          <p:nvPr/>
        </p:nvPicPr>
        <p:blipFill>
          <a:blip r:embed="rId4" cstate="print"/>
          <a:srcRect/>
          <a:stretch>
            <a:fillRect/>
          </a:stretch>
        </p:blipFill>
        <p:spPr bwMode="auto">
          <a:xfrm>
            <a:off x="0" y="5089377"/>
            <a:ext cx="2609826" cy="1733243"/>
          </a:xfrm>
          <a:prstGeom prst="rect">
            <a:avLst/>
          </a:prstGeom>
          <a:noFill/>
          <a:ln w="9525">
            <a:noFill/>
            <a:miter lim="800000"/>
            <a:headEnd/>
            <a:tailEnd/>
          </a:ln>
        </p:spPr>
      </p:pic>
      <p:pic>
        <p:nvPicPr>
          <p:cNvPr id="48148" name="Picture 20"/>
          <p:cNvPicPr>
            <a:picLocks noChangeAspect="1" noChangeArrowheads="1"/>
          </p:cNvPicPr>
          <p:nvPr/>
        </p:nvPicPr>
        <p:blipFill>
          <a:blip r:embed="rId5" cstate="print"/>
          <a:srcRect/>
          <a:stretch>
            <a:fillRect/>
          </a:stretch>
        </p:blipFill>
        <p:spPr bwMode="auto">
          <a:xfrm>
            <a:off x="7329457" y="4710791"/>
            <a:ext cx="1814543" cy="2147209"/>
          </a:xfrm>
          <a:prstGeom prst="rect">
            <a:avLst/>
          </a:prstGeom>
          <a:noFill/>
          <a:ln w="9525">
            <a:noFill/>
            <a:miter lim="800000"/>
            <a:headEnd/>
            <a:tailEnd/>
          </a:ln>
        </p:spPr>
      </p:pic>
      <p:sp>
        <p:nvSpPr>
          <p:cNvPr id="48145" name="Line 17"/>
          <p:cNvSpPr>
            <a:spLocks noChangeShapeType="1"/>
          </p:cNvSpPr>
          <p:nvPr/>
        </p:nvSpPr>
        <p:spPr bwMode="auto">
          <a:xfrm>
            <a:off x="6858000" y="4582884"/>
            <a:ext cx="293914" cy="653142"/>
          </a:xfrm>
          <a:prstGeom prst="line">
            <a:avLst/>
          </a:prstGeom>
          <a:noFill/>
          <a:ln w="9525">
            <a:solidFill>
              <a:schemeClr val="tx1"/>
            </a:solidFill>
            <a:round/>
            <a:headEnd/>
            <a:tailEnd type="triangle" w="med" len="med"/>
          </a:ln>
        </p:spPr>
        <p:txBody>
          <a:bodyPr wrap="none" anchor="ctr"/>
          <a:lstStyle/>
          <a:p>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fr_presentazione2"/>
          <p:cNvPicPr>
            <a:picLocks noChangeAspect="1" noChangeArrowheads="1"/>
          </p:cNvPicPr>
          <p:nvPr/>
        </p:nvPicPr>
        <p:blipFill>
          <a:blip r:embed="rId3" cstate="print"/>
          <a:srcRect/>
          <a:stretch>
            <a:fillRect/>
          </a:stretch>
        </p:blipFill>
        <p:spPr bwMode="auto">
          <a:xfrm>
            <a:off x="603250" y="1344613"/>
            <a:ext cx="7937500" cy="5405437"/>
          </a:xfrm>
          <a:prstGeom prst="rect">
            <a:avLst/>
          </a:prstGeom>
          <a:noFill/>
        </p:spPr>
      </p:pic>
      <p:sp>
        <p:nvSpPr>
          <p:cNvPr id="94211" name="Line 3"/>
          <p:cNvSpPr>
            <a:spLocks noChangeShapeType="1"/>
          </p:cNvSpPr>
          <p:nvPr/>
        </p:nvSpPr>
        <p:spPr bwMode="auto">
          <a:xfrm>
            <a:off x="5276850" y="2109788"/>
            <a:ext cx="393700" cy="152400"/>
          </a:xfrm>
          <a:prstGeom prst="line">
            <a:avLst/>
          </a:prstGeom>
          <a:noFill/>
          <a:ln w="19050">
            <a:solidFill>
              <a:srgbClr val="FF0000"/>
            </a:solidFill>
            <a:round/>
            <a:headEnd/>
            <a:tailEnd type="triangle" w="med" len="med"/>
          </a:ln>
          <a:effectLst/>
        </p:spPr>
        <p:txBody>
          <a:bodyPr wrap="none" anchor="ctr"/>
          <a:lstStyle/>
          <a:p>
            <a:pPr algn="l"/>
            <a:endParaRPr lang="it-IT" sz="2400" baseline="0">
              <a:solidFill>
                <a:srgbClr val="000000"/>
              </a:solidFill>
            </a:endParaRPr>
          </a:p>
        </p:txBody>
      </p:sp>
      <p:sp>
        <p:nvSpPr>
          <p:cNvPr id="94212" name="Text Box 4"/>
          <p:cNvSpPr txBox="1">
            <a:spLocks noChangeArrowheads="1"/>
          </p:cNvSpPr>
          <p:nvPr/>
        </p:nvSpPr>
        <p:spPr bwMode="auto">
          <a:xfrm>
            <a:off x="3810000" y="1868488"/>
            <a:ext cx="1524000" cy="584775"/>
          </a:xfrm>
          <a:prstGeom prst="rect">
            <a:avLst/>
          </a:prstGeom>
          <a:noFill/>
          <a:ln w="9525">
            <a:noFill/>
            <a:miter lim="800000"/>
            <a:headEnd/>
            <a:tailEnd/>
          </a:ln>
          <a:effectLst/>
        </p:spPr>
        <p:txBody>
          <a:bodyPr>
            <a:spAutoFit/>
          </a:bodyPr>
          <a:lstStyle/>
          <a:p>
            <a:pPr>
              <a:spcBef>
                <a:spcPct val="50000"/>
              </a:spcBef>
            </a:pPr>
            <a:r>
              <a:rPr lang="it-IT" sz="1600" b="1" baseline="0" dirty="0" err="1">
                <a:solidFill>
                  <a:srgbClr val="FF0009"/>
                </a:solidFill>
              </a:rPr>
              <a:t>Average</a:t>
            </a:r>
            <a:r>
              <a:rPr lang="it-IT" sz="1600" b="1" baseline="0" dirty="0">
                <a:solidFill>
                  <a:srgbClr val="FF0009"/>
                </a:solidFill>
              </a:rPr>
              <a:t> </a:t>
            </a:r>
            <a:r>
              <a:rPr lang="it-IT" sz="1600" b="1" baseline="0" dirty="0" err="1">
                <a:solidFill>
                  <a:srgbClr val="FF0009"/>
                </a:solidFill>
              </a:rPr>
              <a:t>flux</a:t>
            </a:r>
            <a:r>
              <a:rPr lang="it-IT" sz="1600" b="1" baseline="0" dirty="0">
                <a:solidFill>
                  <a:srgbClr val="FF0009"/>
                </a:solidFill>
              </a:rPr>
              <a:t> </a:t>
            </a:r>
            <a:r>
              <a:rPr lang="it-IT" sz="1600" b="1" baseline="0" dirty="0" err="1">
                <a:solidFill>
                  <a:srgbClr val="FF0009"/>
                </a:solidFill>
              </a:rPr>
              <a:t>active</a:t>
            </a:r>
            <a:r>
              <a:rPr lang="it-IT" sz="1600" b="1" baseline="0" dirty="0">
                <a:solidFill>
                  <a:srgbClr val="FF0009"/>
                </a:solidFill>
              </a:rPr>
              <a:t> part</a:t>
            </a:r>
          </a:p>
        </p:txBody>
      </p:sp>
      <p:sp>
        <p:nvSpPr>
          <p:cNvPr id="94213" name="Line 5"/>
          <p:cNvSpPr>
            <a:spLocks noChangeShapeType="1"/>
          </p:cNvSpPr>
          <p:nvPr/>
        </p:nvSpPr>
        <p:spPr bwMode="auto">
          <a:xfrm flipV="1">
            <a:off x="5543550" y="2986088"/>
            <a:ext cx="457200" cy="533400"/>
          </a:xfrm>
          <a:prstGeom prst="line">
            <a:avLst/>
          </a:prstGeom>
          <a:noFill/>
          <a:ln w="19050">
            <a:solidFill>
              <a:srgbClr val="000000"/>
            </a:solidFill>
            <a:round/>
            <a:headEnd/>
            <a:tailEnd type="triangle" w="med" len="med"/>
          </a:ln>
          <a:effectLst/>
        </p:spPr>
        <p:txBody>
          <a:bodyPr wrap="none" anchor="ctr"/>
          <a:lstStyle/>
          <a:p>
            <a:pPr algn="l"/>
            <a:endParaRPr lang="it-IT" sz="2400" baseline="0">
              <a:solidFill>
                <a:srgbClr val="000000"/>
              </a:solidFill>
            </a:endParaRPr>
          </a:p>
        </p:txBody>
      </p:sp>
      <p:sp>
        <p:nvSpPr>
          <p:cNvPr id="94214" name="Text Box 6"/>
          <p:cNvSpPr txBox="1">
            <a:spLocks noChangeArrowheads="1"/>
          </p:cNvSpPr>
          <p:nvPr/>
        </p:nvSpPr>
        <p:spPr bwMode="auto">
          <a:xfrm>
            <a:off x="4933950" y="3533775"/>
            <a:ext cx="1524000" cy="584775"/>
          </a:xfrm>
          <a:prstGeom prst="rect">
            <a:avLst/>
          </a:prstGeom>
          <a:noFill/>
          <a:ln w="9525">
            <a:noFill/>
            <a:miter lim="800000"/>
            <a:headEnd/>
            <a:tailEnd/>
          </a:ln>
          <a:effectLst/>
        </p:spPr>
        <p:txBody>
          <a:bodyPr>
            <a:spAutoFit/>
          </a:bodyPr>
          <a:lstStyle/>
          <a:p>
            <a:pPr>
              <a:spcBef>
                <a:spcPct val="50000"/>
              </a:spcBef>
            </a:pPr>
            <a:r>
              <a:rPr lang="it-IT" sz="1600" b="1" baseline="0" dirty="0" err="1">
                <a:solidFill>
                  <a:srgbClr val="000000"/>
                </a:solidFill>
              </a:rPr>
              <a:t>Average</a:t>
            </a:r>
            <a:r>
              <a:rPr lang="it-IT" sz="1600" b="1" baseline="0" dirty="0">
                <a:solidFill>
                  <a:srgbClr val="000000"/>
                </a:solidFill>
              </a:rPr>
              <a:t> </a:t>
            </a:r>
            <a:r>
              <a:rPr lang="it-IT" sz="1600" b="1" baseline="0" dirty="0" err="1">
                <a:solidFill>
                  <a:srgbClr val="000000"/>
                </a:solidFill>
              </a:rPr>
              <a:t>flux</a:t>
            </a:r>
            <a:r>
              <a:rPr lang="it-IT" sz="1600" b="1" baseline="0" dirty="0">
                <a:solidFill>
                  <a:srgbClr val="000000"/>
                </a:solidFill>
              </a:rPr>
              <a:t> in </a:t>
            </a:r>
            <a:r>
              <a:rPr lang="it-IT" sz="1600" b="1" baseline="0" dirty="0" err="1">
                <a:solidFill>
                  <a:srgbClr val="000000"/>
                </a:solidFill>
              </a:rPr>
              <a:t>reflector</a:t>
            </a:r>
            <a:endParaRPr lang="it-IT" sz="1600" b="1" baseline="0" dirty="0">
              <a:solidFill>
                <a:srgbClr val="000000"/>
              </a:solidFill>
            </a:endParaRPr>
          </a:p>
        </p:txBody>
      </p:sp>
      <p:sp>
        <p:nvSpPr>
          <p:cNvPr id="94215" name="Line 7"/>
          <p:cNvSpPr>
            <a:spLocks noChangeShapeType="1"/>
          </p:cNvSpPr>
          <p:nvPr/>
        </p:nvSpPr>
        <p:spPr bwMode="auto">
          <a:xfrm>
            <a:off x="2355850" y="2579688"/>
            <a:ext cx="609600" cy="609600"/>
          </a:xfrm>
          <a:prstGeom prst="line">
            <a:avLst/>
          </a:prstGeom>
          <a:noFill/>
          <a:ln w="19050">
            <a:solidFill>
              <a:srgbClr val="0000FF"/>
            </a:solidFill>
            <a:round/>
            <a:headEnd/>
            <a:tailEnd type="triangle" w="med" len="med"/>
          </a:ln>
          <a:effectLst/>
        </p:spPr>
        <p:txBody>
          <a:bodyPr wrap="none" anchor="ctr"/>
          <a:lstStyle/>
          <a:p>
            <a:pPr algn="l"/>
            <a:endParaRPr lang="it-IT" sz="2400" baseline="0">
              <a:solidFill>
                <a:srgbClr val="000000"/>
              </a:solidFill>
            </a:endParaRPr>
          </a:p>
        </p:txBody>
      </p:sp>
      <p:sp>
        <p:nvSpPr>
          <p:cNvPr id="94216" name="Text Box 8"/>
          <p:cNvSpPr txBox="1">
            <a:spLocks noChangeArrowheads="1"/>
          </p:cNvSpPr>
          <p:nvPr/>
        </p:nvSpPr>
        <p:spPr bwMode="auto">
          <a:xfrm>
            <a:off x="1822450" y="1970088"/>
            <a:ext cx="990600" cy="581025"/>
          </a:xfrm>
          <a:prstGeom prst="rect">
            <a:avLst/>
          </a:prstGeom>
          <a:noFill/>
          <a:ln w="9525">
            <a:noFill/>
            <a:miter lim="800000"/>
            <a:headEnd/>
            <a:tailEnd/>
          </a:ln>
          <a:effectLst/>
        </p:spPr>
        <p:txBody>
          <a:bodyPr>
            <a:spAutoFit/>
          </a:bodyPr>
          <a:lstStyle/>
          <a:p>
            <a:r>
              <a:rPr lang="it-IT" sz="1600" b="1" baseline="0" dirty="0">
                <a:solidFill>
                  <a:srgbClr val="0006FF"/>
                </a:solidFill>
                <a:latin typeface="Symbol" pitchFamily="84" charset="2"/>
                <a:sym typeface="Symbol" pitchFamily="84" charset="2"/>
              </a:rPr>
              <a:t></a:t>
            </a:r>
            <a:r>
              <a:rPr lang="it-IT" sz="1600" b="1" baseline="0" dirty="0">
                <a:solidFill>
                  <a:srgbClr val="0006FF"/>
                </a:solidFill>
                <a:sym typeface="Symbol" pitchFamily="84" charset="2"/>
              </a:rPr>
              <a:t>(</a:t>
            </a:r>
            <a:r>
              <a:rPr lang="it-IT" sz="1600" b="1" baseline="0" dirty="0">
                <a:solidFill>
                  <a:srgbClr val="0006FF"/>
                </a:solidFill>
              </a:rPr>
              <a:t>n, </a:t>
            </a:r>
            <a:r>
              <a:rPr lang="it-IT" sz="1600" b="1" baseline="0" dirty="0">
                <a:solidFill>
                  <a:srgbClr val="0006FF"/>
                </a:solidFill>
                <a:latin typeface="Symbol" pitchFamily="84" charset="2"/>
                <a:sym typeface="Symbol" pitchFamily="84" charset="2"/>
              </a:rPr>
              <a:t>)</a:t>
            </a:r>
            <a:r>
              <a:rPr lang="it-IT" sz="1600" b="1" baseline="0" dirty="0">
                <a:solidFill>
                  <a:srgbClr val="0006FF"/>
                </a:solidFill>
              </a:rPr>
              <a:t> </a:t>
            </a:r>
            <a:r>
              <a:rPr lang="it-IT" sz="1600" b="1" baseline="0" dirty="0" err="1">
                <a:solidFill>
                  <a:srgbClr val="0006FF"/>
                </a:solidFill>
              </a:rPr>
              <a:t>for</a:t>
            </a:r>
            <a:r>
              <a:rPr lang="it-IT" sz="1600" b="1" baseline="0" dirty="0">
                <a:solidFill>
                  <a:srgbClr val="0006FF"/>
                </a:solidFill>
              </a:rPr>
              <a:t> </a:t>
            </a:r>
            <a:r>
              <a:rPr lang="it-IT" sz="1600" b="1" dirty="0">
                <a:solidFill>
                  <a:srgbClr val="0006FF"/>
                </a:solidFill>
              </a:rPr>
              <a:t>99</a:t>
            </a:r>
            <a:r>
              <a:rPr lang="it-IT" sz="1600" b="1" baseline="0" dirty="0">
                <a:solidFill>
                  <a:srgbClr val="0006FF"/>
                </a:solidFill>
              </a:rPr>
              <a:t>Tc</a:t>
            </a:r>
            <a:endParaRPr lang="it-IT" sz="1600" b="1" baseline="0" dirty="0">
              <a:solidFill>
                <a:srgbClr val="0006FF"/>
              </a:solidFill>
              <a:latin typeface="Symbol" pitchFamily="84" charset="2"/>
              <a:sym typeface="Symbol" pitchFamily="84" charset="2"/>
            </a:endParaRPr>
          </a:p>
        </p:txBody>
      </p:sp>
      <p:sp>
        <p:nvSpPr>
          <p:cNvPr id="94217" name="Rectangle 9"/>
          <p:cNvSpPr>
            <a:spLocks noChangeArrowheads="1"/>
          </p:cNvSpPr>
          <p:nvPr/>
        </p:nvSpPr>
        <p:spPr bwMode="auto">
          <a:xfrm>
            <a:off x="153988" y="203200"/>
            <a:ext cx="8075612" cy="565150"/>
          </a:xfrm>
          <a:prstGeom prst="rect">
            <a:avLst/>
          </a:prstGeom>
          <a:noFill/>
          <a:ln w="9525">
            <a:noFill/>
            <a:miter lim="800000"/>
            <a:headEnd/>
            <a:tailEnd/>
          </a:ln>
          <a:effectLst/>
        </p:spPr>
        <p:txBody>
          <a:bodyPr anchor="b"/>
          <a:lstStyle/>
          <a:p>
            <a:pPr defTabSz="681038" eaLnBrk="1" hangingPunct="1"/>
            <a:r>
              <a:rPr lang="en-US" sz="3200" baseline="0" dirty="0">
                <a:solidFill>
                  <a:srgbClr val="3333FF"/>
                </a:solidFill>
                <a:effectLst>
                  <a:outerShdw blurRad="38100" dist="38100" dir="2700000" algn="tl">
                    <a:srgbClr val="C0C0C0"/>
                  </a:outerShdw>
                </a:effectLst>
                <a:latin typeface="Comic Sans MS" pitchFamily="84" charset="0"/>
              </a:rPr>
              <a:t>Neutron flux in the reflector</a:t>
            </a:r>
            <a:endParaRPr lang="en-US" sz="3200" baseline="0" dirty="0">
              <a:solidFill>
                <a:srgbClr val="3333FF"/>
              </a:solidFill>
              <a:latin typeface="Comic Sans MS" pitchFamily="84" charset="0"/>
            </a:endParaRPr>
          </a:p>
        </p:txBody>
      </p:sp>
      <p:sp>
        <p:nvSpPr>
          <p:cNvPr id="94219" name="Text Box 11"/>
          <p:cNvSpPr txBox="1">
            <a:spLocks noChangeArrowheads="1"/>
          </p:cNvSpPr>
          <p:nvPr/>
        </p:nvSpPr>
        <p:spPr bwMode="auto">
          <a:xfrm>
            <a:off x="901700" y="1174750"/>
            <a:ext cx="7797800" cy="457200"/>
          </a:xfrm>
          <a:prstGeom prst="rect">
            <a:avLst/>
          </a:prstGeom>
          <a:noFill/>
          <a:ln w="9525">
            <a:noFill/>
            <a:miter lim="800000"/>
            <a:headEnd/>
            <a:tailEnd/>
          </a:ln>
          <a:effectLst/>
        </p:spPr>
        <p:txBody>
          <a:bodyPr>
            <a:spAutoFit/>
          </a:bodyPr>
          <a:lstStyle/>
          <a:p>
            <a:pPr>
              <a:spcBef>
                <a:spcPct val="50000"/>
              </a:spcBef>
            </a:pPr>
            <a:r>
              <a:rPr lang="it-IT" sz="2400" baseline="0" dirty="0" err="1">
                <a:solidFill>
                  <a:srgbClr val="000000"/>
                </a:solidFill>
              </a:rPr>
              <a:t>Average</a:t>
            </a:r>
            <a:r>
              <a:rPr lang="it-IT" sz="2400" baseline="0" dirty="0">
                <a:solidFill>
                  <a:srgbClr val="000000"/>
                </a:solidFill>
              </a:rPr>
              <a:t> </a:t>
            </a:r>
            <a:r>
              <a:rPr lang="it-IT" sz="2400" baseline="0" dirty="0" err="1">
                <a:solidFill>
                  <a:srgbClr val="000000"/>
                </a:solidFill>
              </a:rPr>
              <a:t>integral</a:t>
            </a:r>
            <a:r>
              <a:rPr lang="it-IT" sz="2400" baseline="0" dirty="0">
                <a:solidFill>
                  <a:srgbClr val="000000"/>
                </a:solidFill>
              </a:rPr>
              <a:t> </a:t>
            </a:r>
            <a:r>
              <a:rPr lang="it-IT" sz="2400" baseline="0" dirty="0" err="1">
                <a:solidFill>
                  <a:srgbClr val="000000"/>
                </a:solidFill>
              </a:rPr>
              <a:t>flux</a:t>
            </a:r>
            <a:r>
              <a:rPr lang="it-IT" sz="2400" baseline="0" dirty="0">
                <a:solidFill>
                  <a:srgbClr val="000000"/>
                </a:solidFill>
              </a:rPr>
              <a:t> in </a:t>
            </a:r>
            <a:r>
              <a:rPr lang="it-IT" sz="2400" baseline="0" dirty="0" err="1">
                <a:solidFill>
                  <a:srgbClr val="000000"/>
                </a:solidFill>
              </a:rPr>
              <a:t>reflector</a:t>
            </a:r>
            <a:r>
              <a:rPr lang="it-IT" sz="2400" baseline="0" dirty="0">
                <a:solidFill>
                  <a:srgbClr val="000000"/>
                </a:solidFill>
              </a:rPr>
              <a:t>: </a:t>
            </a:r>
            <a:r>
              <a:rPr lang="it-IT" sz="2400" baseline="0" dirty="0">
                <a:solidFill>
                  <a:srgbClr val="000000"/>
                </a:solidFill>
                <a:latin typeface="Symbol" pitchFamily="84" charset="2"/>
                <a:sym typeface="Symbol" pitchFamily="84" charset="2"/>
              </a:rPr>
              <a:t></a:t>
            </a:r>
            <a:r>
              <a:rPr lang="it-IT" sz="2400" baseline="-25000" dirty="0">
                <a:solidFill>
                  <a:srgbClr val="000000"/>
                </a:solidFill>
              </a:rPr>
              <a:t>tot </a:t>
            </a:r>
            <a:r>
              <a:rPr lang="it-IT" sz="2400" baseline="0" dirty="0">
                <a:solidFill>
                  <a:srgbClr val="000000"/>
                </a:solidFill>
                <a:latin typeface="Apple Symbols" charset="2"/>
                <a:sym typeface="Symbol"/>
              </a:rPr>
              <a:t></a:t>
            </a:r>
            <a:r>
              <a:rPr lang="it-IT" sz="2400" baseline="0" dirty="0">
                <a:solidFill>
                  <a:srgbClr val="000000"/>
                </a:solidFill>
              </a:rPr>
              <a:t>1·10</a:t>
            </a:r>
            <a:r>
              <a:rPr lang="it-IT" sz="2400" dirty="0">
                <a:solidFill>
                  <a:srgbClr val="000000"/>
                </a:solidFill>
              </a:rPr>
              <a:t>12</a:t>
            </a:r>
            <a:r>
              <a:rPr lang="it-IT" sz="2400" baseline="0" dirty="0">
                <a:solidFill>
                  <a:srgbClr val="000000"/>
                </a:solidFill>
              </a:rPr>
              <a:t> n/cm</a:t>
            </a:r>
            <a:r>
              <a:rPr lang="it-IT" sz="2400" dirty="0">
                <a:solidFill>
                  <a:srgbClr val="000000"/>
                </a:solidFill>
              </a:rPr>
              <a:t>2</a:t>
            </a:r>
            <a:r>
              <a:rPr lang="it-IT" sz="2400" baseline="0" dirty="0">
                <a:solidFill>
                  <a:srgbClr val="000000"/>
                </a:solidFill>
              </a:rPr>
              <a:t>/sec</a:t>
            </a:r>
            <a:endParaRPr lang="it-IT" sz="2400" baseline="0" dirty="0">
              <a:solidFill>
                <a:srgbClr val="000000"/>
              </a:solidFill>
              <a:latin typeface="Apple Symbols" charset="2"/>
            </a:endParaRPr>
          </a:p>
        </p:txBody>
      </p:sp>
      <p:sp>
        <p:nvSpPr>
          <p:cNvPr id="94220" name="Text Box 12"/>
          <p:cNvSpPr txBox="1">
            <a:spLocks noChangeArrowheads="1"/>
          </p:cNvSpPr>
          <p:nvPr/>
        </p:nvSpPr>
        <p:spPr bwMode="auto">
          <a:xfrm>
            <a:off x="6191250" y="1498600"/>
            <a:ext cx="2527300" cy="336550"/>
          </a:xfrm>
          <a:prstGeom prst="rect">
            <a:avLst/>
          </a:prstGeom>
          <a:noFill/>
          <a:ln w="9525">
            <a:noFill/>
            <a:miter lim="800000"/>
            <a:headEnd/>
            <a:tailEnd/>
          </a:ln>
          <a:effectLst/>
        </p:spPr>
        <p:txBody>
          <a:bodyPr>
            <a:spAutoFit/>
          </a:bodyPr>
          <a:lstStyle/>
          <a:p>
            <a:pPr>
              <a:spcBef>
                <a:spcPct val="50000"/>
              </a:spcBef>
            </a:pPr>
            <a:r>
              <a:rPr lang="it-IT" sz="1600" baseline="0">
                <a:solidFill>
                  <a:srgbClr val="000000"/>
                </a:solidFill>
              </a:rPr>
              <a:t>( p @ 70 MeV, 0.75 mA )</a:t>
            </a:r>
            <a:endParaRPr lang="it-IT" sz="1600" baseline="0">
              <a:solidFill>
                <a:srgbClr val="000000"/>
              </a:solidFill>
              <a:latin typeface="Apple Symbols" charset="2"/>
            </a:endParaRPr>
          </a:p>
        </p:txBody>
      </p:sp>
      <p:sp>
        <p:nvSpPr>
          <p:cNvPr id="94221" name="Text Box 13"/>
          <p:cNvSpPr txBox="1">
            <a:spLocks noChangeArrowheads="1"/>
          </p:cNvSpPr>
          <p:nvPr/>
        </p:nvSpPr>
        <p:spPr bwMode="auto">
          <a:xfrm>
            <a:off x="0" y="6600825"/>
            <a:ext cx="1530350" cy="257175"/>
          </a:xfrm>
          <a:prstGeom prst="rect">
            <a:avLst/>
          </a:prstGeom>
          <a:noFill/>
          <a:ln w="9525">
            <a:noFill/>
            <a:miter lim="800000"/>
            <a:headEnd/>
            <a:tailEnd/>
          </a:ln>
          <a:effectLst/>
        </p:spPr>
        <p:txBody>
          <a:bodyPr>
            <a:spAutoFit/>
          </a:bodyPr>
          <a:lstStyle/>
          <a:p>
            <a:pPr algn="l">
              <a:lnSpc>
                <a:spcPct val="60000"/>
              </a:lnSpc>
              <a:spcBef>
                <a:spcPct val="50000"/>
              </a:spcBef>
            </a:pPr>
            <a:r>
              <a:rPr lang="it-IT" sz="1800" baseline="0">
                <a:solidFill>
                  <a:srgbClr val="000000"/>
                </a:solidFill>
              </a:rPr>
              <a:t>ENDF/B.-VII</a:t>
            </a:r>
            <a:endParaRPr lang="it-IT" sz="2000" baseline="0">
              <a:solidFill>
                <a:srgbClr val="000000"/>
              </a:solidFill>
            </a:endParaRPr>
          </a:p>
        </p:txBody>
      </p:sp>
      <p:sp>
        <p:nvSpPr>
          <p:cNvPr id="13" name="CasellaDiTesto 12"/>
          <p:cNvSpPr txBox="1"/>
          <p:nvPr/>
        </p:nvSpPr>
        <p:spPr>
          <a:xfrm>
            <a:off x="4618875" y="6502396"/>
            <a:ext cx="3175869" cy="338554"/>
          </a:xfrm>
          <a:prstGeom prst="rect">
            <a:avLst/>
          </a:prstGeom>
          <a:solidFill>
            <a:schemeClr val="bg1"/>
          </a:solidFill>
        </p:spPr>
        <p:txBody>
          <a:bodyPr wrap="none" rtlCol="0">
            <a:spAutoFit/>
          </a:bodyPr>
          <a:lstStyle/>
          <a:p>
            <a:pPr algn="l"/>
            <a:r>
              <a:rPr lang="en-US" sz="1600" b="1" baseline="0" dirty="0">
                <a:solidFill>
                  <a:srgbClr val="000000"/>
                </a:solidFill>
              </a:rPr>
              <a:t>Neutron kinetic energy (</a:t>
            </a:r>
            <a:r>
              <a:rPr lang="en-US" sz="1600" b="1" baseline="0" dirty="0" err="1">
                <a:solidFill>
                  <a:srgbClr val="000000"/>
                </a:solidFill>
              </a:rPr>
              <a:t>Mev</a:t>
            </a:r>
            <a:r>
              <a:rPr lang="en-US" sz="1600" b="1" baseline="0" dirty="0">
                <a:solidFill>
                  <a:srgbClr val="000000"/>
                </a:solidFill>
              </a:rPr>
              <a:t>)   </a:t>
            </a:r>
            <a:endParaRPr lang="it-IT" sz="1600" b="1" baseline="0"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66688" y="254000"/>
            <a:ext cx="8291512" cy="565150"/>
          </a:xfrm>
          <a:prstGeom prst="rect">
            <a:avLst/>
          </a:prstGeom>
          <a:noFill/>
          <a:ln w="9525">
            <a:noFill/>
            <a:miter lim="800000"/>
            <a:headEnd/>
            <a:tailEnd/>
          </a:ln>
          <a:effectLst/>
        </p:spPr>
        <p:txBody>
          <a:bodyPr anchor="b"/>
          <a:lstStyle/>
          <a:p>
            <a:pPr defTabSz="681038" eaLnBrk="1" hangingPunct="1"/>
            <a:r>
              <a:rPr lang="en-US" sz="3400" baseline="0" dirty="0">
                <a:solidFill>
                  <a:srgbClr val="3333FF"/>
                </a:solidFill>
                <a:effectLst>
                  <a:outerShdw blurRad="38100" dist="38100" dir="2700000" algn="tl">
                    <a:srgbClr val="C0C0C0"/>
                  </a:outerShdw>
                </a:effectLst>
                <a:latin typeface="Comic Sans MS" pitchFamily="84" charset="0"/>
              </a:rPr>
              <a:t>Expected transmutation rates</a:t>
            </a:r>
            <a:endParaRPr lang="en-US" sz="4800" baseline="0" dirty="0">
              <a:solidFill>
                <a:srgbClr val="3333FF"/>
              </a:solidFill>
            </a:endParaRPr>
          </a:p>
        </p:txBody>
      </p:sp>
      <p:pic>
        <p:nvPicPr>
          <p:cNvPr id="95236" name="Picture 4" descr="LLFP_confronto"/>
          <p:cNvPicPr>
            <a:picLocks noChangeArrowheads="1"/>
          </p:cNvPicPr>
          <p:nvPr/>
        </p:nvPicPr>
        <p:blipFill>
          <a:blip r:embed="rId3" cstate="print"/>
          <a:srcRect/>
          <a:stretch>
            <a:fillRect/>
          </a:stretch>
        </p:blipFill>
        <p:spPr bwMode="auto">
          <a:xfrm>
            <a:off x="0" y="1354138"/>
            <a:ext cx="9144000" cy="5503862"/>
          </a:xfrm>
          <a:prstGeom prst="rect">
            <a:avLst/>
          </a:prstGeom>
          <a:noFill/>
        </p:spPr>
      </p:pic>
      <p:sp>
        <p:nvSpPr>
          <p:cNvPr id="95237" name="Text Box 5"/>
          <p:cNvSpPr txBox="1">
            <a:spLocks noChangeArrowheads="1"/>
          </p:cNvSpPr>
          <p:nvPr/>
        </p:nvSpPr>
        <p:spPr bwMode="auto">
          <a:xfrm>
            <a:off x="6324600" y="609600"/>
            <a:ext cx="2819400" cy="336550"/>
          </a:xfrm>
          <a:prstGeom prst="rect">
            <a:avLst/>
          </a:prstGeom>
          <a:noFill/>
          <a:ln w="9525">
            <a:noFill/>
            <a:miter lim="800000"/>
            <a:headEnd/>
            <a:tailEnd/>
          </a:ln>
          <a:effectLst/>
        </p:spPr>
        <p:txBody>
          <a:bodyPr>
            <a:spAutoFit/>
          </a:bodyPr>
          <a:lstStyle/>
          <a:p>
            <a:pPr>
              <a:spcBef>
                <a:spcPct val="50000"/>
              </a:spcBef>
            </a:pPr>
            <a:endParaRPr lang="it-IT" sz="1600" baseline="0">
              <a:solidFill>
                <a:srgbClr val="000000"/>
              </a:solidFill>
            </a:endParaRPr>
          </a:p>
        </p:txBody>
      </p:sp>
      <p:sp>
        <p:nvSpPr>
          <p:cNvPr id="95238" name="Text Box 6"/>
          <p:cNvSpPr txBox="1">
            <a:spLocks noChangeArrowheads="1"/>
          </p:cNvSpPr>
          <p:nvPr/>
        </p:nvSpPr>
        <p:spPr bwMode="auto">
          <a:xfrm>
            <a:off x="6286500" y="2578100"/>
            <a:ext cx="1943100" cy="1015663"/>
          </a:xfrm>
          <a:prstGeom prst="rect">
            <a:avLst/>
          </a:prstGeom>
          <a:noFill/>
          <a:ln w="9525">
            <a:noFill/>
            <a:miter lim="800000"/>
            <a:headEnd/>
            <a:tailEnd/>
          </a:ln>
          <a:effectLst/>
        </p:spPr>
        <p:txBody>
          <a:bodyPr>
            <a:spAutoFit/>
          </a:bodyPr>
          <a:lstStyle/>
          <a:p>
            <a:pPr>
              <a:spcBef>
                <a:spcPct val="50000"/>
              </a:spcBef>
            </a:pPr>
            <a:r>
              <a:rPr lang="it-IT" sz="2000" b="1" baseline="0" dirty="0">
                <a:solidFill>
                  <a:srgbClr val="000000"/>
                </a:solidFill>
              </a:rPr>
              <a:t>LLFP </a:t>
            </a:r>
            <a:r>
              <a:rPr lang="it-IT" sz="2000" b="1" baseline="0" dirty="0" err="1">
                <a:solidFill>
                  <a:srgbClr val="000000"/>
                </a:solidFill>
              </a:rPr>
              <a:t>rod</a:t>
            </a:r>
            <a:r>
              <a:rPr lang="it-IT" sz="2000" b="1" baseline="0" dirty="0">
                <a:solidFill>
                  <a:srgbClr val="000000"/>
                </a:solidFill>
              </a:rPr>
              <a:t> </a:t>
            </a:r>
            <a:r>
              <a:rPr lang="it-IT" sz="2000" b="1" baseline="0" dirty="0" err="1">
                <a:solidFill>
                  <a:srgbClr val="000000"/>
                </a:solidFill>
              </a:rPr>
              <a:t>embedded</a:t>
            </a:r>
            <a:r>
              <a:rPr lang="it-IT" sz="2000" b="1" baseline="0" dirty="0">
                <a:solidFill>
                  <a:srgbClr val="000000"/>
                </a:solidFill>
              </a:rPr>
              <a:t> in the </a:t>
            </a:r>
            <a:r>
              <a:rPr lang="it-IT" sz="2000" b="1" baseline="0" dirty="0" err="1">
                <a:solidFill>
                  <a:srgbClr val="000000"/>
                </a:solidFill>
              </a:rPr>
              <a:t>reflector</a:t>
            </a:r>
            <a:endParaRPr lang="it-IT" sz="2000" b="1" baseline="0" dirty="0">
              <a:solidFill>
                <a:srgbClr val="000000"/>
              </a:solidFill>
            </a:endParaRPr>
          </a:p>
        </p:txBody>
      </p:sp>
      <p:sp>
        <p:nvSpPr>
          <p:cNvPr id="95239" name="Text Box 7"/>
          <p:cNvSpPr txBox="1">
            <a:spLocks noChangeArrowheads="1"/>
          </p:cNvSpPr>
          <p:nvPr/>
        </p:nvSpPr>
        <p:spPr bwMode="auto">
          <a:xfrm>
            <a:off x="7810500" y="6461125"/>
            <a:ext cx="1333500" cy="396875"/>
          </a:xfrm>
          <a:prstGeom prst="rect">
            <a:avLst/>
          </a:prstGeom>
          <a:noFill/>
          <a:ln w="9525">
            <a:noFill/>
            <a:miter lim="800000"/>
            <a:headEnd/>
            <a:tailEnd/>
          </a:ln>
          <a:effectLst/>
        </p:spPr>
        <p:txBody>
          <a:bodyPr>
            <a:spAutoFit/>
          </a:bodyPr>
          <a:lstStyle/>
          <a:p>
            <a:pPr algn="l">
              <a:spcBef>
                <a:spcPct val="50000"/>
              </a:spcBef>
            </a:pPr>
            <a:r>
              <a:rPr lang="it-IT" sz="2000" baseline="0">
                <a:solidFill>
                  <a:srgbClr val="000000"/>
                </a:solidFill>
              </a:rPr>
              <a:t>MCB-1c</a:t>
            </a:r>
          </a:p>
        </p:txBody>
      </p:sp>
      <p:sp>
        <p:nvSpPr>
          <p:cNvPr id="95240" name="Line 8"/>
          <p:cNvSpPr>
            <a:spLocks noChangeShapeType="1"/>
          </p:cNvSpPr>
          <p:nvPr/>
        </p:nvSpPr>
        <p:spPr bwMode="auto">
          <a:xfrm flipH="1">
            <a:off x="2295525" y="1651000"/>
            <a:ext cx="0" cy="120650"/>
          </a:xfrm>
          <a:prstGeom prst="line">
            <a:avLst/>
          </a:prstGeom>
          <a:noFill/>
          <a:ln w="9525">
            <a:solidFill>
              <a:schemeClr val="tx1"/>
            </a:solidFill>
            <a:round/>
            <a:headEnd/>
            <a:tailEnd type="triangle" w="med" len="med"/>
          </a:ln>
          <a:effectLst/>
        </p:spPr>
        <p:txBody>
          <a:bodyPr wrap="none" anchor="ctr"/>
          <a:lstStyle/>
          <a:p>
            <a:pPr algn="l"/>
            <a:endParaRPr lang="it-IT" sz="2400" baseline="0">
              <a:solidFill>
                <a:srgbClr val="000000"/>
              </a:solidFill>
            </a:endParaRPr>
          </a:p>
        </p:txBody>
      </p:sp>
      <p:sp>
        <p:nvSpPr>
          <p:cNvPr id="95241" name="Line 9"/>
          <p:cNvSpPr>
            <a:spLocks noChangeShapeType="1"/>
          </p:cNvSpPr>
          <p:nvPr/>
        </p:nvSpPr>
        <p:spPr bwMode="auto">
          <a:xfrm>
            <a:off x="2295525" y="2590800"/>
            <a:ext cx="0" cy="292100"/>
          </a:xfrm>
          <a:prstGeom prst="line">
            <a:avLst/>
          </a:prstGeom>
          <a:noFill/>
          <a:ln w="9525">
            <a:solidFill>
              <a:schemeClr val="tx1"/>
            </a:solidFill>
            <a:round/>
            <a:headEnd type="triangle" w="med" len="med"/>
            <a:tailEnd/>
          </a:ln>
          <a:effectLst/>
        </p:spPr>
        <p:txBody>
          <a:bodyPr wrap="none" anchor="ctr"/>
          <a:lstStyle/>
          <a:p>
            <a:pPr algn="l"/>
            <a:endParaRPr lang="it-IT" sz="2400" baseline="0">
              <a:solidFill>
                <a:srgbClr val="000000"/>
              </a:solidFill>
            </a:endParaRPr>
          </a:p>
        </p:txBody>
      </p:sp>
      <p:sp>
        <p:nvSpPr>
          <p:cNvPr id="95242" name="Text Box 10"/>
          <p:cNvSpPr txBox="1">
            <a:spLocks noChangeArrowheads="1"/>
          </p:cNvSpPr>
          <p:nvPr/>
        </p:nvSpPr>
        <p:spPr bwMode="auto">
          <a:xfrm>
            <a:off x="1793875" y="2809875"/>
            <a:ext cx="1003300" cy="336550"/>
          </a:xfrm>
          <a:prstGeom prst="rect">
            <a:avLst/>
          </a:prstGeom>
          <a:noFill/>
          <a:ln w="9525">
            <a:noFill/>
            <a:miter lim="800000"/>
            <a:headEnd/>
            <a:tailEnd/>
          </a:ln>
          <a:effectLst/>
        </p:spPr>
        <p:txBody>
          <a:bodyPr>
            <a:spAutoFit/>
          </a:bodyPr>
          <a:lstStyle/>
          <a:p>
            <a:pPr>
              <a:spcBef>
                <a:spcPct val="50000"/>
              </a:spcBef>
            </a:pPr>
            <a:r>
              <a:rPr lang="it-IT" sz="1600" b="1" baseline="0">
                <a:solidFill>
                  <a:srgbClr val="000000"/>
                </a:solidFill>
                <a:sym typeface="Symbol" pitchFamily="84" charset="2"/>
              </a:rPr>
              <a:t>5 pcm</a:t>
            </a:r>
            <a:endParaRPr lang="it-IT" sz="1600" b="1" baseline="0">
              <a:solidFill>
                <a:srgbClr val="000000"/>
              </a:solidFill>
            </a:endParaRPr>
          </a:p>
        </p:txBody>
      </p:sp>
      <p:sp>
        <p:nvSpPr>
          <p:cNvPr id="10" name="CasellaDiTesto 9"/>
          <p:cNvSpPr txBox="1"/>
          <p:nvPr/>
        </p:nvSpPr>
        <p:spPr>
          <a:xfrm>
            <a:off x="4321908" y="4962770"/>
            <a:ext cx="2095189" cy="307777"/>
          </a:xfrm>
          <a:prstGeom prst="rect">
            <a:avLst/>
          </a:prstGeom>
          <a:solidFill>
            <a:schemeClr val="bg1"/>
          </a:solidFill>
        </p:spPr>
        <p:txBody>
          <a:bodyPr wrap="none" rtlCol="0">
            <a:spAutoFit/>
          </a:bodyPr>
          <a:lstStyle/>
          <a:p>
            <a:pPr algn="l"/>
            <a:r>
              <a:rPr lang="en-US" sz="1400" baseline="0" dirty="0">
                <a:solidFill>
                  <a:srgbClr val="000000"/>
                </a:solidFill>
              </a:rPr>
              <a:t>MA Natural decay          </a:t>
            </a:r>
            <a:endParaRPr lang="it-IT" sz="1400" baseline="0" dirty="0">
              <a:solidFill>
                <a:srgbClr val="000000"/>
              </a:solidFill>
            </a:endParaRPr>
          </a:p>
        </p:txBody>
      </p:sp>
      <p:sp>
        <p:nvSpPr>
          <p:cNvPr id="11" name="CasellaDiTesto 10"/>
          <p:cNvSpPr txBox="1"/>
          <p:nvPr/>
        </p:nvSpPr>
        <p:spPr>
          <a:xfrm>
            <a:off x="4333630" y="5474676"/>
            <a:ext cx="1825564" cy="307777"/>
          </a:xfrm>
          <a:prstGeom prst="rect">
            <a:avLst/>
          </a:prstGeom>
          <a:solidFill>
            <a:schemeClr val="bg1"/>
          </a:solidFill>
        </p:spPr>
        <p:txBody>
          <a:bodyPr wrap="none" rtlCol="0">
            <a:spAutoFit/>
          </a:bodyPr>
          <a:lstStyle/>
          <a:p>
            <a:pPr algn="l"/>
            <a:r>
              <a:rPr lang="en-US" sz="1400" baseline="0" dirty="0">
                <a:solidFill>
                  <a:srgbClr val="000000"/>
                </a:solidFill>
              </a:rPr>
              <a:t>MA Transmutation    </a:t>
            </a:r>
            <a:endParaRPr lang="it-IT" sz="1400" baseline="0" dirty="0">
              <a:solidFill>
                <a:srgbClr val="000000"/>
              </a:solidFill>
            </a:endParaRPr>
          </a:p>
        </p:txBody>
      </p:sp>
      <p:sp>
        <p:nvSpPr>
          <p:cNvPr id="12" name="CasellaDiTesto 11"/>
          <p:cNvSpPr txBox="1"/>
          <p:nvPr/>
        </p:nvSpPr>
        <p:spPr>
          <a:xfrm>
            <a:off x="4087455" y="6416431"/>
            <a:ext cx="1462901" cy="369332"/>
          </a:xfrm>
          <a:prstGeom prst="rect">
            <a:avLst/>
          </a:prstGeom>
          <a:solidFill>
            <a:schemeClr val="bg1"/>
          </a:solidFill>
        </p:spPr>
        <p:txBody>
          <a:bodyPr wrap="none" rtlCol="0">
            <a:spAutoFit/>
          </a:bodyPr>
          <a:lstStyle/>
          <a:p>
            <a:pPr algn="l"/>
            <a:r>
              <a:rPr lang="en-US" sz="1800" b="1" baseline="0" dirty="0">
                <a:solidFill>
                  <a:srgbClr val="000000"/>
                </a:solidFill>
              </a:rPr>
              <a:t>Time (days)</a:t>
            </a:r>
            <a:endParaRPr lang="it-IT" sz="1800" b="1" baseline="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5"/>
          <p:cNvSpPr>
            <a:spLocks noChangeArrowheads="1"/>
          </p:cNvSpPr>
          <p:nvPr/>
        </p:nvSpPr>
        <p:spPr bwMode="auto">
          <a:xfrm>
            <a:off x="0" y="4524375"/>
            <a:ext cx="184150" cy="457200"/>
          </a:xfrm>
          <a:prstGeom prst="rect">
            <a:avLst/>
          </a:prstGeom>
          <a:noFill/>
          <a:ln w="9525">
            <a:noFill/>
            <a:miter lim="800000"/>
            <a:headEnd/>
            <a:tailEnd/>
          </a:ln>
        </p:spPr>
        <p:txBody>
          <a:bodyPr wrap="none">
            <a:spAutoFit/>
          </a:bodyPr>
          <a:lstStyle/>
          <a:p>
            <a:pPr algn="l" eaLnBrk="1" hangingPunct="1"/>
            <a:endParaRPr lang="it-IT" sz="2400" baseline="0">
              <a:latin typeface="Calibri" pitchFamily="84" charset="0"/>
            </a:endParaRPr>
          </a:p>
        </p:txBody>
      </p:sp>
      <p:sp>
        <p:nvSpPr>
          <p:cNvPr id="88077" name="Rectangle 13"/>
          <p:cNvSpPr>
            <a:spLocks noGrp="1" noChangeArrowheads="1"/>
          </p:cNvSpPr>
          <p:nvPr>
            <p:ph type="subTitle" idx="4294967295"/>
          </p:nvPr>
        </p:nvSpPr>
        <p:spPr>
          <a:xfrm>
            <a:off x="2590800" y="685800"/>
            <a:ext cx="4495800" cy="2514600"/>
          </a:xfrm>
          <a:ln>
            <a:prstDash val="dash"/>
          </a:ln>
        </p:spPr>
        <p:style>
          <a:lnRef idx="2">
            <a:schemeClr val="accent2"/>
          </a:lnRef>
          <a:fillRef idx="1">
            <a:schemeClr val="lt1"/>
          </a:fillRef>
          <a:effectRef idx="0">
            <a:schemeClr val="accent2"/>
          </a:effectRef>
          <a:fontRef idx="minor">
            <a:schemeClr val="dk1"/>
          </a:fontRef>
        </p:style>
        <p:txBody>
          <a:bodyPr>
            <a:noAutofit/>
          </a:bodyPr>
          <a:lstStyle/>
          <a:p>
            <a:pPr marL="0" indent="0" algn="just">
              <a:buClr>
                <a:srgbClr val="006600"/>
              </a:buClr>
              <a:buFontTx/>
              <a:buNone/>
            </a:pPr>
            <a:r>
              <a:rPr lang="it-IT" sz="2000" b="1">
                <a:solidFill>
                  <a:schemeClr val="tx1"/>
                </a:solidFill>
                <a:latin typeface="Arial" charset="0"/>
                <a:ea typeface="ＭＳ Ｐゴシック" pitchFamily="84" charset="-128"/>
              </a:rPr>
              <a:t>Transmutation (or nuclear incineration)</a:t>
            </a:r>
            <a:r>
              <a:rPr lang="it-IT" sz="2000">
                <a:solidFill>
                  <a:schemeClr val="tx1"/>
                </a:solidFill>
                <a:latin typeface="Arial" charset="0"/>
                <a:ea typeface="ＭＳ Ｐゴシック" pitchFamily="84" charset="-128"/>
              </a:rPr>
              <a:t> of radioactive waste</a:t>
            </a:r>
          </a:p>
          <a:p>
            <a:pPr marL="0" indent="0" algn="just">
              <a:buClr>
                <a:srgbClr val="006600"/>
              </a:buClr>
              <a:buFontTx/>
              <a:buNone/>
            </a:pPr>
            <a:endParaRPr lang="it-IT" sz="2000">
              <a:solidFill>
                <a:schemeClr val="tx1"/>
              </a:solidFill>
              <a:latin typeface="Arial" charset="0"/>
              <a:ea typeface="ＭＳ Ｐゴシック" pitchFamily="84" charset="-128"/>
            </a:endParaRPr>
          </a:p>
          <a:p>
            <a:pPr marL="0" indent="0" algn="just">
              <a:buClr>
                <a:srgbClr val="006600"/>
              </a:buClr>
              <a:buFontTx/>
              <a:buNone/>
            </a:pPr>
            <a:r>
              <a:rPr lang="it-IT" sz="2000">
                <a:solidFill>
                  <a:schemeClr val="tx1"/>
                </a:solidFill>
                <a:latin typeface="Arial" charset="0"/>
                <a:ea typeface="ＭＳ Ｐゴシック" pitchFamily="84" charset="-128"/>
              </a:rPr>
              <a:t>Neutron induced reactions that transform </a:t>
            </a:r>
            <a:r>
              <a:rPr lang="it-IT" sz="2000" b="1">
                <a:solidFill>
                  <a:schemeClr val="tx1"/>
                </a:solidFill>
                <a:latin typeface="Arial" charset="0"/>
                <a:ea typeface="ＭＳ Ｐゴシック" pitchFamily="84" charset="-128"/>
              </a:rPr>
              <a:t>long-lived</a:t>
            </a:r>
            <a:r>
              <a:rPr lang="it-IT" sz="2000">
                <a:solidFill>
                  <a:schemeClr val="tx1"/>
                </a:solidFill>
                <a:latin typeface="Arial" charset="0"/>
                <a:ea typeface="ＭＳ Ｐゴシック" pitchFamily="84" charset="-128"/>
              </a:rPr>
              <a:t> radioactive isotopes into </a:t>
            </a:r>
            <a:r>
              <a:rPr lang="it-IT" sz="2000" b="1">
                <a:solidFill>
                  <a:schemeClr val="tx1"/>
                </a:solidFill>
                <a:latin typeface="Arial" charset="0"/>
                <a:ea typeface="ＭＳ Ｐゴシック" pitchFamily="84" charset="-128"/>
              </a:rPr>
              <a:t>stable</a:t>
            </a:r>
            <a:r>
              <a:rPr lang="it-IT" sz="2000">
                <a:solidFill>
                  <a:schemeClr val="tx1"/>
                </a:solidFill>
                <a:latin typeface="Arial" charset="0"/>
                <a:ea typeface="ＭＳ Ｐゴシック" pitchFamily="84" charset="-128"/>
              </a:rPr>
              <a:t> or </a:t>
            </a:r>
            <a:r>
              <a:rPr lang="it-IT" sz="2000" b="1">
                <a:solidFill>
                  <a:schemeClr val="tx1"/>
                </a:solidFill>
                <a:latin typeface="Arial" charset="0"/>
                <a:ea typeface="ＭＳ Ｐゴシック" pitchFamily="84" charset="-128"/>
              </a:rPr>
              <a:t>short-lived </a:t>
            </a:r>
            <a:r>
              <a:rPr lang="it-IT" sz="2000">
                <a:solidFill>
                  <a:schemeClr val="tx1"/>
                </a:solidFill>
                <a:latin typeface="Arial" charset="0"/>
                <a:ea typeface="ＭＳ Ｐゴシック" pitchFamily="84" charset="-128"/>
              </a:rPr>
              <a:t>isotopes.</a:t>
            </a:r>
          </a:p>
        </p:txBody>
      </p:sp>
      <p:sp>
        <p:nvSpPr>
          <p:cNvPr id="18" name="TextBox 4"/>
          <p:cNvSpPr>
            <a:spLocks noChangeArrowheads="1"/>
          </p:cNvSpPr>
          <p:nvPr/>
        </p:nvSpPr>
        <p:spPr bwMode="auto">
          <a:xfrm>
            <a:off x="0" y="0"/>
            <a:ext cx="4038600" cy="498475"/>
          </a:xfrm>
          <a:prstGeom prst="roundRect">
            <a:avLst>
              <a:gd name="adj" fmla="val 16667"/>
            </a:avLst>
          </a:prstGeom>
          <a:solidFill>
            <a:schemeClr val="bg2"/>
          </a:solidFill>
          <a:ln w="9525" algn="ctr">
            <a:noFill/>
            <a:round/>
            <a:headEnd/>
            <a:tailEnd/>
          </a:ln>
          <a:effectLst>
            <a:outerShdw dist="38100" dir="2700000" algn="tl" rotWithShape="0">
              <a:srgbClr val="808080">
                <a:alpha val="39999"/>
              </a:srgbClr>
            </a:outerShdw>
          </a:effectLst>
        </p:spPr>
        <p:txBody>
          <a:bodyPr>
            <a:spAutoFit/>
          </a:bodyPr>
          <a:lstStyle/>
          <a:p>
            <a:pPr eaLnBrk="1" hangingPunct="1"/>
            <a:r>
              <a:rPr lang="en-US" sz="2400" baseline="0">
                <a:solidFill>
                  <a:schemeClr val="bg1"/>
                </a:solidFill>
                <a:latin typeface="Calibri" pitchFamily="84" charset="0"/>
              </a:rPr>
              <a:t>Nuclear waste transmutation</a:t>
            </a:r>
            <a:endParaRPr lang="en-US" sz="2400" b="1" baseline="0">
              <a:solidFill>
                <a:srgbClr val="FF0000"/>
              </a:solidFill>
              <a:latin typeface="Calibri" pitchFamily="84" charset="0"/>
            </a:endParaRPr>
          </a:p>
        </p:txBody>
      </p:sp>
      <p:sp>
        <p:nvSpPr>
          <p:cNvPr id="39950" name="Rettangolo 22"/>
          <p:cNvSpPr>
            <a:spLocks noChangeArrowheads="1"/>
          </p:cNvSpPr>
          <p:nvPr/>
        </p:nvSpPr>
        <p:spPr bwMode="auto">
          <a:xfrm>
            <a:off x="2743200" y="3429000"/>
            <a:ext cx="4143375" cy="466725"/>
          </a:xfrm>
          <a:prstGeom prst="rect">
            <a:avLst/>
          </a:prstGeom>
          <a:solidFill>
            <a:schemeClr val="bg2"/>
          </a:solidFill>
          <a:ln w="9525">
            <a:solidFill>
              <a:srgbClr val="0000CC"/>
            </a:solidFill>
            <a:miter lim="800000"/>
            <a:headEnd/>
            <a:tailEnd/>
          </a:ln>
        </p:spPr>
        <p:txBody>
          <a:bodyPr>
            <a:spAutoFit/>
          </a:bodyPr>
          <a:lstStyle/>
          <a:p>
            <a:pPr marL="269875" indent="-269875" eaLnBrk="1" hangingPunct="1">
              <a:spcBef>
                <a:spcPct val="20000"/>
              </a:spcBef>
              <a:buClr>
                <a:srgbClr val="FF3300"/>
              </a:buClr>
            </a:pPr>
            <a:r>
              <a:rPr lang="it-IT" sz="2400" b="1" baseline="0">
                <a:solidFill>
                  <a:schemeClr val="bg1"/>
                </a:solidFill>
                <a:latin typeface="Calibri" pitchFamily="84" charset="0"/>
              </a:rPr>
              <a:t>Transmutation reactions</a:t>
            </a:r>
            <a:endParaRPr lang="it-IT" sz="2400" b="1" baseline="0">
              <a:solidFill>
                <a:srgbClr val="FF3300"/>
              </a:solidFill>
              <a:latin typeface="Calibri" pitchFamily="84" charset="0"/>
            </a:endParaRPr>
          </a:p>
        </p:txBody>
      </p:sp>
      <p:grpSp>
        <p:nvGrpSpPr>
          <p:cNvPr id="39951" name="Gruppo 29"/>
          <p:cNvGrpSpPr>
            <a:grpSpLocks/>
          </p:cNvGrpSpPr>
          <p:nvPr/>
        </p:nvGrpSpPr>
        <p:grpSpPr bwMode="auto">
          <a:xfrm>
            <a:off x="304800" y="4038600"/>
            <a:ext cx="4572000" cy="2133600"/>
            <a:chOff x="285750" y="4127500"/>
            <a:chExt cx="4643438" cy="1944688"/>
          </a:xfrm>
        </p:grpSpPr>
        <p:sp>
          <p:nvSpPr>
            <p:cNvPr id="29" name="Rettangolo 28"/>
            <p:cNvSpPr/>
            <p:nvPr/>
          </p:nvSpPr>
          <p:spPr>
            <a:xfrm>
              <a:off x="356691" y="4143417"/>
              <a:ext cx="4572497" cy="192877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it-IT" sz="1800" baseline="0"/>
            </a:p>
          </p:txBody>
        </p:sp>
        <p:grpSp>
          <p:nvGrpSpPr>
            <p:cNvPr id="39953" name="Gruppo 13"/>
            <p:cNvGrpSpPr>
              <a:grpSpLocks/>
            </p:cNvGrpSpPr>
            <p:nvPr/>
          </p:nvGrpSpPr>
          <p:grpSpPr bwMode="auto">
            <a:xfrm>
              <a:off x="429245" y="5571547"/>
              <a:ext cx="4356448" cy="468808"/>
              <a:chOff x="858291" y="3385561"/>
              <a:chExt cx="7498832" cy="468173"/>
            </a:xfrm>
          </p:grpSpPr>
          <p:sp>
            <p:nvSpPr>
              <p:cNvPr id="10253" name="Text Box 15"/>
              <p:cNvSpPr txBox="1">
                <a:spLocks noChangeArrowheads="1"/>
              </p:cNvSpPr>
              <p:nvPr/>
            </p:nvSpPr>
            <p:spPr bwMode="auto">
              <a:xfrm>
                <a:off x="858293" y="3385561"/>
                <a:ext cx="7498832" cy="468174"/>
              </a:xfrm>
              <a:prstGeom prst="rect">
                <a:avLst/>
              </a:prstGeom>
              <a:solidFill>
                <a:srgbClr val="FFFFCC"/>
              </a:solidFill>
              <a:ln w="9525">
                <a:solidFill>
                  <a:schemeClr val="tx2">
                    <a:lumMod val="75000"/>
                  </a:schemeClr>
                </a:solidFill>
                <a:miter lim="800000"/>
                <a:headEnd/>
                <a:tailEnd/>
              </a:ln>
            </p:spPr>
            <p:txBody>
              <a:bodyPr>
                <a:spAutoFit/>
              </a:bodyPr>
              <a:lstStyle/>
              <a:p>
                <a:pPr eaLnBrk="1" hangingPunct="1">
                  <a:spcBef>
                    <a:spcPct val="50000"/>
                  </a:spcBef>
                  <a:spcAft>
                    <a:spcPct val="50000"/>
                  </a:spcAft>
                </a:pPr>
                <a:r>
                  <a:rPr lang="it-IT" sz="1800" b="1">
                    <a:latin typeface="Calibri" pitchFamily="84" charset="0"/>
                  </a:rPr>
                  <a:t> </a:t>
                </a:r>
                <a:r>
                  <a:rPr lang="it-IT" sz="1800" b="1" baseline="0">
                    <a:latin typeface="Calibri" pitchFamily="84" charset="0"/>
                  </a:rPr>
                  <a:t>n + </a:t>
                </a:r>
                <a:r>
                  <a:rPr lang="it-IT" sz="1800" b="1">
                    <a:latin typeface="Calibri" pitchFamily="84" charset="0"/>
                  </a:rPr>
                  <a:t>99</a:t>
                </a:r>
                <a:r>
                  <a:rPr lang="it-IT" sz="1800" b="1" baseline="0">
                    <a:latin typeface="Calibri" pitchFamily="84" charset="0"/>
                  </a:rPr>
                  <a:t>Tc (2.1x10</a:t>
                </a:r>
                <a:r>
                  <a:rPr lang="it-IT" sz="1800" b="1">
                    <a:latin typeface="Calibri" pitchFamily="84" charset="0"/>
                  </a:rPr>
                  <a:t>5</a:t>
                </a:r>
                <a:r>
                  <a:rPr lang="it-IT" sz="1800" b="1" baseline="0">
                    <a:latin typeface="Calibri" pitchFamily="84" charset="0"/>
                  </a:rPr>
                  <a:t> y)       </a:t>
                </a:r>
                <a:r>
                  <a:rPr lang="it-IT" sz="1800" b="1">
                    <a:latin typeface="Calibri" pitchFamily="84" charset="0"/>
                  </a:rPr>
                  <a:t>100</a:t>
                </a:r>
                <a:r>
                  <a:rPr lang="it-IT" sz="1800" b="1" baseline="0">
                    <a:latin typeface="Calibri" pitchFamily="84" charset="0"/>
                  </a:rPr>
                  <a:t>Tc (16 s)      </a:t>
                </a:r>
                <a:r>
                  <a:rPr lang="it-IT" sz="1800" b="1">
                    <a:latin typeface="Calibri" pitchFamily="84" charset="0"/>
                  </a:rPr>
                  <a:t>100</a:t>
                </a:r>
                <a:r>
                  <a:rPr lang="it-IT" sz="1800" b="1" baseline="0">
                    <a:latin typeface="Calibri" pitchFamily="84" charset="0"/>
                  </a:rPr>
                  <a:t>Ru</a:t>
                </a:r>
                <a:endParaRPr lang="it-IT" sz="1800" b="1">
                  <a:solidFill>
                    <a:srgbClr val="17375E"/>
                  </a:solidFill>
                  <a:latin typeface="Calibri" pitchFamily="84" charset="0"/>
                </a:endParaRPr>
              </a:p>
            </p:txBody>
          </p:sp>
          <p:cxnSp>
            <p:nvCxnSpPr>
              <p:cNvPr id="24" name="Connettore 2 23"/>
              <p:cNvCxnSpPr/>
              <p:nvPr/>
            </p:nvCxnSpPr>
            <p:spPr>
              <a:xfrm>
                <a:off x="4357932" y="3571964"/>
                <a:ext cx="285856" cy="1445"/>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6769659" y="3610978"/>
                <a:ext cx="358011" cy="1445"/>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9957" name="Rettangolo 24"/>
            <p:cNvSpPr>
              <a:spLocks noChangeArrowheads="1"/>
            </p:cNvSpPr>
            <p:nvPr/>
          </p:nvSpPr>
          <p:spPr bwMode="auto">
            <a:xfrm>
              <a:off x="285750" y="4127500"/>
              <a:ext cx="4358060" cy="1403532"/>
            </a:xfrm>
            <a:prstGeom prst="rect">
              <a:avLst/>
            </a:prstGeom>
            <a:noFill/>
            <a:ln w="9525">
              <a:noFill/>
              <a:miter lim="800000"/>
              <a:headEnd/>
              <a:tailEnd/>
            </a:ln>
          </p:spPr>
          <p:txBody>
            <a:bodyPr>
              <a:spAutoFit/>
            </a:bodyPr>
            <a:lstStyle/>
            <a:p>
              <a:pPr marL="269875" indent="-269875" eaLnBrk="1" hangingPunct="1">
                <a:spcBef>
                  <a:spcPts val="600"/>
                </a:spcBef>
                <a:buClr>
                  <a:srgbClr val="FF3300"/>
                </a:buClr>
              </a:pPr>
              <a:r>
                <a:rPr lang="it-IT" sz="2000" b="1" baseline="0" dirty="0" err="1" smtClean="0">
                  <a:latin typeface="Calibri" pitchFamily="84" charset="0"/>
                </a:rPr>
                <a:t>Long-Lived</a:t>
              </a:r>
              <a:r>
                <a:rPr lang="it-IT" sz="2000" b="1" baseline="0" dirty="0" smtClean="0">
                  <a:latin typeface="Calibri" pitchFamily="84" charset="0"/>
                </a:rPr>
                <a:t> </a:t>
              </a:r>
              <a:r>
                <a:rPr lang="it-IT" sz="2000" b="1" baseline="0" dirty="0" err="1" smtClean="0">
                  <a:latin typeface="Calibri" pitchFamily="84" charset="0"/>
                </a:rPr>
                <a:t>Fission</a:t>
              </a:r>
              <a:r>
                <a:rPr lang="it-IT" sz="2000" b="1" baseline="0" dirty="0" smtClean="0">
                  <a:latin typeface="Calibri" pitchFamily="84" charset="0"/>
                </a:rPr>
                <a:t> </a:t>
              </a:r>
              <a:r>
                <a:rPr lang="it-IT" sz="2000" b="1" baseline="0" dirty="0" err="1">
                  <a:latin typeface="Calibri" pitchFamily="84" charset="0"/>
                </a:rPr>
                <a:t>Fragments</a:t>
              </a:r>
              <a:r>
                <a:rPr lang="it-IT" sz="2000" b="1" baseline="0" dirty="0">
                  <a:latin typeface="Calibri" pitchFamily="84" charset="0"/>
                </a:rPr>
                <a:t> (LLFF)</a:t>
              </a:r>
            </a:p>
            <a:p>
              <a:pPr marL="269875" indent="-269875" eaLnBrk="1" hangingPunct="1">
                <a:spcBef>
                  <a:spcPts val="600"/>
                </a:spcBef>
                <a:buClr>
                  <a:srgbClr val="FF3300"/>
                </a:buClr>
              </a:pPr>
              <a:r>
                <a:rPr lang="it-IT" sz="2000" dirty="0">
                  <a:solidFill>
                    <a:srgbClr val="FF3300"/>
                  </a:solidFill>
                  <a:latin typeface="Calibri" pitchFamily="84" charset="0"/>
                </a:rPr>
                <a:t>	</a:t>
              </a:r>
              <a:r>
                <a:rPr lang="it-IT" sz="2000" dirty="0">
                  <a:solidFill>
                    <a:srgbClr val="000000"/>
                  </a:solidFill>
                  <a:latin typeface="Calibri" pitchFamily="84" charset="0"/>
                </a:rPr>
                <a:t>151</a:t>
              </a:r>
              <a:r>
                <a:rPr lang="it-IT" sz="2000" baseline="0" dirty="0">
                  <a:solidFill>
                    <a:srgbClr val="000000"/>
                  </a:solidFill>
                  <a:latin typeface="Calibri" pitchFamily="84" charset="0"/>
                </a:rPr>
                <a:t>Sm, </a:t>
              </a:r>
              <a:r>
                <a:rPr lang="it-IT" sz="2000" dirty="0">
                  <a:solidFill>
                    <a:srgbClr val="000000"/>
                  </a:solidFill>
                  <a:latin typeface="Calibri" pitchFamily="84" charset="0"/>
                </a:rPr>
                <a:t>99</a:t>
              </a:r>
              <a:r>
                <a:rPr lang="it-IT" sz="2000" baseline="0" dirty="0">
                  <a:solidFill>
                    <a:srgbClr val="000000"/>
                  </a:solidFill>
                  <a:latin typeface="Calibri" pitchFamily="84" charset="0"/>
                </a:rPr>
                <a:t>Tc, </a:t>
              </a:r>
              <a:r>
                <a:rPr lang="it-IT" sz="2000" dirty="0">
                  <a:solidFill>
                    <a:srgbClr val="000000"/>
                  </a:solidFill>
                  <a:latin typeface="Calibri" pitchFamily="84" charset="0"/>
                </a:rPr>
                <a:t>121</a:t>
              </a:r>
              <a:r>
                <a:rPr lang="it-IT" sz="2000" baseline="0" dirty="0">
                  <a:solidFill>
                    <a:srgbClr val="000000"/>
                  </a:solidFill>
                  <a:latin typeface="Calibri" pitchFamily="84" charset="0"/>
                </a:rPr>
                <a:t>I, </a:t>
              </a:r>
              <a:r>
                <a:rPr lang="it-IT" sz="2000" dirty="0">
                  <a:solidFill>
                    <a:srgbClr val="000000"/>
                  </a:solidFill>
                  <a:latin typeface="Calibri" pitchFamily="84" charset="0"/>
                </a:rPr>
                <a:t>79</a:t>
              </a:r>
              <a:r>
                <a:rPr lang="it-IT" sz="2000" baseline="0" dirty="0">
                  <a:solidFill>
                    <a:srgbClr val="000000"/>
                  </a:solidFill>
                  <a:latin typeface="Calibri" pitchFamily="84" charset="0"/>
                </a:rPr>
                <a:t>Se …</a:t>
              </a:r>
            </a:p>
            <a:p>
              <a:pPr marL="269875" indent="-269875" algn="just" eaLnBrk="1" hangingPunct="1">
                <a:spcBef>
                  <a:spcPts val="600"/>
                </a:spcBef>
                <a:buClr>
                  <a:srgbClr val="FF3300"/>
                </a:buClr>
              </a:pPr>
              <a:endParaRPr lang="it-IT" sz="2000" b="1" baseline="0" dirty="0">
                <a:solidFill>
                  <a:srgbClr val="000000"/>
                </a:solidFill>
                <a:latin typeface="Calibri" pitchFamily="84" charset="0"/>
              </a:endParaRPr>
            </a:p>
            <a:p>
              <a:pPr marL="269875" indent="-269875" eaLnBrk="1" hangingPunct="1">
                <a:spcBef>
                  <a:spcPts val="600"/>
                </a:spcBef>
                <a:buClr>
                  <a:srgbClr val="FF3300"/>
                </a:buClr>
              </a:pPr>
              <a:r>
                <a:rPr lang="it-IT" sz="2000" baseline="0" dirty="0" err="1">
                  <a:solidFill>
                    <a:srgbClr val="000000"/>
                  </a:solidFill>
                  <a:latin typeface="Calibri" pitchFamily="84" charset="0"/>
                </a:rPr>
                <a:t>neutron</a:t>
              </a:r>
              <a:r>
                <a:rPr lang="it-IT" sz="2000" baseline="0" dirty="0">
                  <a:solidFill>
                    <a:srgbClr val="000000"/>
                  </a:solidFill>
                  <a:latin typeface="Calibri" pitchFamily="84" charset="0"/>
                </a:rPr>
                <a:t> </a:t>
              </a:r>
              <a:r>
                <a:rPr lang="it-IT" sz="2000" b="1" baseline="0" dirty="0" err="1">
                  <a:solidFill>
                    <a:srgbClr val="000000"/>
                  </a:solidFill>
                  <a:latin typeface="Calibri" pitchFamily="84" charset="0"/>
                </a:rPr>
                <a:t>capture</a:t>
              </a:r>
              <a:r>
                <a:rPr lang="it-IT" sz="2000" baseline="0" dirty="0">
                  <a:solidFill>
                    <a:srgbClr val="000000"/>
                  </a:solidFill>
                  <a:latin typeface="Calibri" pitchFamily="84" charset="0"/>
                </a:rPr>
                <a:t> (n,</a:t>
              </a:r>
              <a:r>
                <a:rPr lang="it-IT" sz="2000" baseline="0" dirty="0">
                  <a:solidFill>
                    <a:srgbClr val="000000"/>
                  </a:solidFill>
                  <a:latin typeface="Symbol" pitchFamily="18" charset="2"/>
                </a:rPr>
                <a:t>g</a:t>
              </a:r>
              <a:r>
                <a:rPr lang="it-IT" sz="2000" baseline="0" dirty="0">
                  <a:solidFill>
                    <a:srgbClr val="000000"/>
                  </a:solidFill>
                  <a:latin typeface="Calibri" pitchFamily="84" charset="0"/>
                </a:rPr>
                <a:t>)</a:t>
              </a:r>
            </a:p>
          </p:txBody>
        </p:sp>
        <p:sp>
          <p:nvSpPr>
            <p:cNvPr id="22" name="Freccia in giù 21"/>
            <p:cNvSpPr/>
            <p:nvPr/>
          </p:nvSpPr>
          <p:spPr>
            <a:xfrm>
              <a:off x="2286621" y="4929105"/>
              <a:ext cx="214436" cy="286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it-IT" sz="1800" baseline="0"/>
            </a:p>
          </p:txBody>
        </p:sp>
        <p:cxnSp>
          <p:nvCxnSpPr>
            <p:cNvPr id="31" name="Connettore 1 30"/>
            <p:cNvCxnSpPr/>
            <p:nvPr/>
          </p:nvCxnSpPr>
          <p:spPr>
            <a:xfrm>
              <a:off x="1000002" y="4464638"/>
              <a:ext cx="2857004" cy="1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960" name="Gruppo 32"/>
          <p:cNvGrpSpPr>
            <a:grpSpLocks/>
          </p:cNvGrpSpPr>
          <p:nvPr/>
        </p:nvGrpSpPr>
        <p:grpSpPr bwMode="auto">
          <a:xfrm>
            <a:off x="5181600" y="4038600"/>
            <a:ext cx="3429000" cy="2155825"/>
            <a:chOff x="5214938" y="4154488"/>
            <a:chExt cx="3429000" cy="2259913"/>
          </a:xfrm>
        </p:grpSpPr>
        <p:sp>
          <p:nvSpPr>
            <p:cNvPr id="27" name="Rettangolo 26"/>
            <p:cNvSpPr>
              <a:spLocks noChangeArrowheads="1"/>
            </p:cNvSpPr>
            <p:nvPr/>
          </p:nvSpPr>
          <p:spPr bwMode="auto">
            <a:xfrm>
              <a:off x="5214938" y="4154488"/>
              <a:ext cx="3429000" cy="2259913"/>
            </a:xfrm>
            <a:prstGeom prst="rect">
              <a:avLst/>
            </a:prstGeom>
            <a:solidFill>
              <a:srgbClr val="C3D69B">
                <a:alpha val="50000"/>
              </a:srgbClr>
            </a:solidFill>
            <a:ln w="25400">
              <a:solidFill>
                <a:srgbClr val="4F6228"/>
              </a:solidFill>
              <a:miter lim="800000"/>
              <a:headEnd/>
              <a:tailEnd/>
            </a:ln>
          </p:spPr>
          <p:txBody>
            <a:bodyPr>
              <a:spAutoFit/>
            </a:bodyPr>
            <a:lstStyle/>
            <a:p>
              <a:pPr marL="269875" lvl="1" indent="-269875" eaLnBrk="1" hangingPunct="1">
                <a:spcBef>
                  <a:spcPct val="20000"/>
                </a:spcBef>
                <a:buClr>
                  <a:srgbClr val="FF3300"/>
                </a:buClr>
              </a:pPr>
              <a:r>
                <a:rPr lang="it-IT" sz="1900" b="1" baseline="0" dirty="0">
                  <a:latin typeface="Calibri" pitchFamily="84" charset="0"/>
                </a:rPr>
                <a:t>Pu and Minor </a:t>
              </a:r>
              <a:r>
                <a:rPr lang="it-IT" sz="1900" b="1" baseline="0" dirty="0" err="1">
                  <a:latin typeface="Calibri" pitchFamily="84" charset="0"/>
                </a:rPr>
                <a:t>Actinides</a:t>
              </a:r>
              <a:endParaRPr lang="it-IT" sz="1900" b="1" baseline="0" dirty="0">
                <a:solidFill>
                  <a:srgbClr val="FF3300"/>
                </a:solidFill>
                <a:latin typeface="Calibri" pitchFamily="84" charset="0"/>
              </a:endParaRPr>
            </a:p>
            <a:p>
              <a:pPr marL="269875" lvl="1" indent="-269875" eaLnBrk="1" hangingPunct="1">
                <a:spcBef>
                  <a:spcPts val="600"/>
                </a:spcBef>
                <a:buClr>
                  <a:srgbClr val="FF3300"/>
                </a:buClr>
              </a:pPr>
              <a:r>
                <a:rPr lang="it-IT" sz="1900" dirty="0">
                  <a:solidFill>
                    <a:srgbClr val="000000"/>
                  </a:solidFill>
                  <a:latin typeface="Calibri" pitchFamily="84" charset="0"/>
                </a:rPr>
                <a:t>240</a:t>
              </a:r>
              <a:r>
                <a:rPr lang="it-IT" sz="1900" baseline="0" dirty="0">
                  <a:solidFill>
                    <a:srgbClr val="000000"/>
                  </a:solidFill>
                  <a:latin typeface="Calibri" pitchFamily="84" charset="0"/>
                </a:rPr>
                <a:t>Pu, </a:t>
              </a:r>
              <a:r>
                <a:rPr lang="it-IT" sz="1900" dirty="0">
                  <a:solidFill>
                    <a:srgbClr val="000000"/>
                  </a:solidFill>
                  <a:latin typeface="Calibri" pitchFamily="84" charset="0"/>
                </a:rPr>
                <a:t>237</a:t>
              </a:r>
              <a:r>
                <a:rPr lang="it-IT" sz="1900" baseline="0" dirty="0">
                  <a:solidFill>
                    <a:srgbClr val="000000"/>
                  </a:solidFill>
                  <a:latin typeface="Calibri" pitchFamily="84" charset="0"/>
                </a:rPr>
                <a:t>Np, </a:t>
              </a:r>
              <a:r>
                <a:rPr lang="it-IT" sz="1900" dirty="0">
                  <a:solidFill>
                    <a:srgbClr val="000000"/>
                  </a:solidFill>
                  <a:latin typeface="Calibri" pitchFamily="84" charset="0"/>
                </a:rPr>
                <a:t>241,243</a:t>
              </a:r>
              <a:r>
                <a:rPr lang="it-IT" sz="1900" baseline="0" dirty="0">
                  <a:solidFill>
                    <a:srgbClr val="000000"/>
                  </a:solidFill>
                  <a:latin typeface="Calibri" pitchFamily="84" charset="0"/>
                </a:rPr>
                <a:t>Am, </a:t>
              </a:r>
              <a:r>
                <a:rPr lang="it-IT" sz="1900" dirty="0">
                  <a:solidFill>
                    <a:srgbClr val="000000"/>
                  </a:solidFill>
                  <a:latin typeface="Calibri" pitchFamily="84" charset="0"/>
                </a:rPr>
                <a:t>244,245</a:t>
              </a:r>
              <a:r>
                <a:rPr lang="it-IT" sz="1900" baseline="0" dirty="0">
                  <a:solidFill>
                    <a:srgbClr val="000000"/>
                  </a:solidFill>
                  <a:latin typeface="Calibri" pitchFamily="84" charset="0"/>
                </a:rPr>
                <a:t>Cm, …</a:t>
              </a:r>
              <a:endParaRPr lang="it-IT" sz="1900" b="1" baseline="0" dirty="0">
                <a:solidFill>
                  <a:srgbClr val="000000"/>
                </a:solidFill>
                <a:latin typeface="Calibri" pitchFamily="84" charset="0"/>
              </a:endParaRPr>
            </a:p>
            <a:p>
              <a:pPr marL="269875" indent="-269875" eaLnBrk="1" hangingPunct="1">
                <a:spcBef>
                  <a:spcPts val="600"/>
                </a:spcBef>
                <a:buClr>
                  <a:srgbClr val="FF3300"/>
                </a:buClr>
              </a:pPr>
              <a:endParaRPr lang="it-IT" sz="1900" b="1" baseline="0" dirty="0">
                <a:solidFill>
                  <a:srgbClr val="000000"/>
                </a:solidFill>
                <a:latin typeface="Calibri" pitchFamily="84" charset="0"/>
              </a:endParaRPr>
            </a:p>
            <a:p>
              <a:pPr marL="269875" indent="-269875" eaLnBrk="1" hangingPunct="1">
                <a:spcBef>
                  <a:spcPts val="600"/>
                </a:spcBef>
                <a:buClr>
                  <a:srgbClr val="FF3300"/>
                </a:buClr>
              </a:pPr>
              <a:r>
                <a:rPr lang="it-IT" sz="1900" baseline="0" dirty="0" err="1">
                  <a:solidFill>
                    <a:srgbClr val="000000"/>
                  </a:solidFill>
                  <a:latin typeface="Calibri" pitchFamily="84" charset="0"/>
                </a:rPr>
                <a:t>neutron-induced</a:t>
              </a:r>
              <a:r>
                <a:rPr lang="it-IT" sz="1900" baseline="0" dirty="0">
                  <a:solidFill>
                    <a:srgbClr val="000000"/>
                  </a:solidFill>
                  <a:latin typeface="Calibri" pitchFamily="84" charset="0"/>
                </a:rPr>
                <a:t> </a:t>
              </a:r>
              <a:r>
                <a:rPr lang="it-IT" sz="1900" b="1" baseline="0" dirty="0" err="1">
                  <a:solidFill>
                    <a:srgbClr val="000000"/>
                  </a:solidFill>
                  <a:latin typeface="Calibri" pitchFamily="84" charset="0"/>
                </a:rPr>
                <a:t>fission</a:t>
              </a:r>
              <a:r>
                <a:rPr lang="it-IT" sz="1900" baseline="0" dirty="0">
                  <a:solidFill>
                    <a:srgbClr val="000000"/>
                  </a:solidFill>
                  <a:latin typeface="Calibri" pitchFamily="84" charset="0"/>
                </a:rPr>
                <a:t> (n,f)</a:t>
              </a:r>
            </a:p>
            <a:p>
              <a:pPr marL="269875" indent="-269875" eaLnBrk="1" hangingPunct="1">
                <a:spcBef>
                  <a:spcPts val="600"/>
                </a:spcBef>
                <a:buClr>
                  <a:srgbClr val="FF3300"/>
                </a:buClr>
              </a:pPr>
              <a:r>
                <a:rPr lang="it-IT" sz="1900" baseline="0" dirty="0" err="1">
                  <a:solidFill>
                    <a:srgbClr val="000000"/>
                  </a:solidFill>
                  <a:latin typeface="Calibri" pitchFamily="84" charset="0"/>
                </a:rPr>
                <a:t>neutron</a:t>
              </a:r>
              <a:r>
                <a:rPr lang="it-IT" sz="1900" baseline="0" dirty="0">
                  <a:solidFill>
                    <a:srgbClr val="000000"/>
                  </a:solidFill>
                  <a:latin typeface="Calibri" pitchFamily="84" charset="0"/>
                </a:rPr>
                <a:t> </a:t>
              </a:r>
              <a:r>
                <a:rPr lang="it-IT" sz="1900" b="1" baseline="0" dirty="0" err="1">
                  <a:solidFill>
                    <a:srgbClr val="000000"/>
                  </a:solidFill>
                  <a:latin typeface="Calibri" pitchFamily="84" charset="0"/>
                </a:rPr>
                <a:t>capture</a:t>
              </a:r>
              <a:r>
                <a:rPr lang="it-IT" sz="1900" b="1" baseline="0" dirty="0">
                  <a:solidFill>
                    <a:srgbClr val="000000"/>
                  </a:solidFill>
                  <a:latin typeface="Calibri" pitchFamily="84" charset="0"/>
                </a:rPr>
                <a:t> </a:t>
              </a:r>
              <a:r>
                <a:rPr lang="it-IT" sz="1900" baseline="0" dirty="0">
                  <a:solidFill>
                    <a:srgbClr val="000000"/>
                  </a:solidFill>
                  <a:latin typeface="Calibri" pitchFamily="84" charset="0"/>
                </a:rPr>
                <a:t>(n</a:t>
              </a:r>
              <a:r>
                <a:rPr lang="it-IT" sz="1900" baseline="0" dirty="0" smtClean="0">
                  <a:solidFill>
                    <a:srgbClr val="000000"/>
                  </a:solidFill>
                  <a:latin typeface="Calibri" pitchFamily="84" charset="0"/>
                </a:rPr>
                <a:t>,</a:t>
              </a:r>
              <a:r>
                <a:rPr lang="it-IT" sz="1800" baseline="0" dirty="0">
                  <a:solidFill>
                    <a:srgbClr val="000000"/>
                  </a:solidFill>
                  <a:latin typeface="Symbol" pitchFamily="18" charset="2"/>
                </a:rPr>
                <a:t> g</a:t>
              </a:r>
              <a:r>
                <a:rPr lang="it-IT" sz="1900" baseline="0" dirty="0" smtClean="0">
                  <a:solidFill>
                    <a:srgbClr val="000000"/>
                  </a:solidFill>
                  <a:latin typeface="Calibri" pitchFamily="84" charset="0"/>
                </a:rPr>
                <a:t>)</a:t>
              </a:r>
              <a:endParaRPr lang="it-IT" sz="1900" baseline="0" dirty="0">
                <a:solidFill>
                  <a:srgbClr val="000000"/>
                </a:solidFill>
                <a:latin typeface="Calibri" pitchFamily="84" charset="0"/>
              </a:endParaRPr>
            </a:p>
          </p:txBody>
        </p:sp>
        <p:sp>
          <p:nvSpPr>
            <p:cNvPr id="28" name="Freccia in giù 27"/>
            <p:cNvSpPr>
              <a:spLocks noChangeArrowheads="1"/>
            </p:cNvSpPr>
            <p:nvPr/>
          </p:nvSpPr>
          <p:spPr bwMode="auto">
            <a:xfrm>
              <a:off x="6858000" y="4929515"/>
              <a:ext cx="214313" cy="285871"/>
            </a:xfrm>
            <a:prstGeom prst="downArrow">
              <a:avLst>
                <a:gd name="adj1" fmla="val 50000"/>
                <a:gd name="adj2" fmla="val 50003"/>
              </a:avLst>
            </a:prstGeom>
            <a:solidFill>
              <a:schemeClr val="accent1">
                <a:alpha val="50000"/>
              </a:schemeClr>
            </a:solidFill>
            <a:ln w="25400" algn="ctr">
              <a:solidFill>
                <a:srgbClr val="385D8A"/>
              </a:solidFill>
              <a:miter lim="800000"/>
              <a:headEnd/>
              <a:tailEnd/>
            </a:ln>
          </p:spPr>
          <p:txBody>
            <a:bodyPr anchor="ctr"/>
            <a:lstStyle/>
            <a:p>
              <a:pPr eaLnBrk="1" fontAlgn="auto" hangingPunct="1">
                <a:spcBef>
                  <a:spcPts val="0"/>
                </a:spcBef>
                <a:spcAft>
                  <a:spcPts val="0"/>
                </a:spcAft>
                <a:defRPr/>
              </a:pPr>
              <a:endParaRPr lang="it-IT" sz="1800" baseline="0">
                <a:solidFill>
                  <a:schemeClr val="lt1"/>
                </a:solidFill>
                <a:latin typeface="+mn-lt"/>
                <a:ea typeface="+mn-ea"/>
              </a:endParaRPr>
            </a:p>
          </p:txBody>
        </p:sp>
        <p:cxnSp>
          <p:nvCxnSpPr>
            <p:cNvPr id="32" name="Connettore 1 31"/>
            <p:cNvCxnSpPr/>
            <p:nvPr/>
          </p:nvCxnSpPr>
          <p:spPr>
            <a:xfrm>
              <a:off x="5929313" y="4498967"/>
              <a:ext cx="2000250" cy="16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Freccia in giù 34"/>
          <p:cNvSpPr/>
          <p:nvPr/>
        </p:nvSpPr>
        <p:spPr>
          <a:xfrm>
            <a:off x="4724400" y="1422402"/>
            <a:ext cx="214313" cy="2857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it-IT" sz="1800" baseline="0"/>
          </a:p>
        </p:txBody>
      </p:sp>
      <p:sp>
        <p:nvSpPr>
          <p:cNvPr id="30" name="Segnaposto piè di pagina 18"/>
          <p:cNvSpPr txBox="1">
            <a:spLocks noGrp="1"/>
          </p:cNvSpPr>
          <p:nvPr/>
        </p:nvSpPr>
        <p:spPr>
          <a:xfrm>
            <a:off x="2508250" y="6429375"/>
            <a:ext cx="7143750" cy="365125"/>
          </a:xfrm>
          <a:prstGeom prst="rect">
            <a:avLst/>
          </a:prstGeom>
          <a:noFill/>
        </p:spPr>
        <p:txBody>
          <a:bodyPr anchor="ctr"/>
          <a:lstStyle/>
          <a:p>
            <a:pPr eaLnBrk="1" hangingPunct="1"/>
            <a:r>
              <a:rPr lang="it-IT" sz="1200" baseline="0">
                <a:latin typeface="Calibri" pitchFamily="84" charset="0"/>
              </a:rPr>
              <a:t>	        </a:t>
            </a:r>
            <a:endParaRPr lang="it-IT" sz="1200" baseline="0">
              <a:solidFill>
                <a:srgbClr val="898989"/>
              </a:solidFill>
              <a:latin typeface="Calibri" pitchFamily="8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9"/>
          <p:cNvSpPr txBox="1">
            <a:spLocks noChangeArrowheads="1"/>
          </p:cNvSpPr>
          <p:nvPr/>
        </p:nvSpPr>
        <p:spPr bwMode="auto">
          <a:xfrm>
            <a:off x="0" y="0"/>
            <a:ext cx="3997234" cy="3693319"/>
          </a:xfrm>
          <a:prstGeom prst="rect">
            <a:avLst/>
          </a:prstGeom>
          <a:solidFill>
            <a:schemeClr val="bg1"/>
          </a:solidFill>
          <a:ln w="25400" algn="ctr">
            <a:solidFill>
              <a:srgbClr val="0000FF"/>
            </a:solidFill>
            <a:miter lim="800000"/>
            <a:headEnd/>
            <a:tailEnd/>
          </a:ln>
        </p:spPr>
        <p:txBody>
          <a:bodyPr wrap="square">
            <a:spAutoFit/>
          </a:bodyPr>
          <a:lstStyle/>
          <a:p>
            <a:pPr algn="just" eaLnBrk="1" hangingPunct="1"/>
            <a:r>
              <a:rPr lang="it-IT" sz="1800" baseline="0" dirty="0" err="1">
                <a:latin typeface="Calibri" pitchFamily="84" charset="0"/>
              </a:rPr>
              <a:t>Apart</a:t>
            </a:r>
            <a:r>
              <a:rPr lang="it-IT" sz="1800" baseline="0" dirty="0">
                <a:latin typeface="Calibri" pitchFamily="84" charset="0"/>
              </a:rPr>
              <a:t> </a:t>
            </a:r>
            <a:r>
              <a:rPr lang="it-IT" sz="1800" baseline="0" dirty="0" err="1" smtClean="0">
                <a:latin typeface="Calibri" pitchFamily="84" charset="0"/>
              </a:rPr>
              <a:t>for</a:t>
            </a:r>
            <a:r>
              <a:rPr lang="it-IT" sz="1800" baseline="0" dirty="0" smtClean="0">
                <a:latin typeface="Calibri" pitchFamily="84" charset="0"/>
              </a:rPr>
              <a:t> </a:t>
            </a:r>
            <a:r>
              <a:rPr lang="it-IT" sz="1800" dirty="0" smtClean="0">
                <a:latin typeface="Calibri" pitchFamily="84" charset="0"/>
              </a:rPr>
              <a:t>245</a:t>
            </a:r>
            <a:r>
              <a:rPr lang="it-IT" sz="1800" baseline="0" dirty="0" smtClean="0">
                <a:latin typeface="Calibri" pitchFamily="84" charset="0"/>
              </a:rPr>
              <a:t>Cm</a:t>
            </a:r>
            <a:r>
              <a:rPr lang="it-IT" sz="1800" baseline="0" dirty="0">
                <a:latin typeface="Calibri" pitchFamily="84" charset="0"/>
              </a:rPr>
              <a:t>, minor </a:t>
            </a:r>
            <a:r>
              <a:rPr lang="it-IT" sz="1800" baseline="0" dirty="0" err="1">
                <a:latin typeface="Calibri" pitchFamily="84" charset="0"/>
              </a:rPr>
              <a:t>actinides</a:t>
            </a:r>
            <a:r>
              <a:rPr lang="it-IT" sz="1800" baseline="0" dirty="0">
                <a:latin typeface="Calibri" pitchFamily="84" charset="0"/>
              </a:rPr>
              <a:t> are </a:t>
            </a:r>
            <a:r>
              <a:rPr lang="it-IT" sz="1800" baseline="0" dirty="0" err="1">
                <a:latin typeface="Calibri" pitchFamily="84" charset="0"/>
              </a:rPr>
              <a:t>characterized</a:t>
            </a:r>
            <a:r>
              <a:rPr lang="it-IT" sz="1800" baseline="0" dirty="0">
                <a:latin typeface="Calibri" pitchFamily="84" charset="0"/>
              </a:rPr>
              <a:t> </a:t>
            </a:r>
            <a:r>
              <a:rPr lang="it-IT" sz="1800" baseline="0" dirty="0" err="1">
                <a:latin typeface="Calibri" pitchFamily="84" charset="0"/>
              </a:rPr>
              <a:t>by</a:t>
            </a:r>
            <a:r>
              <a:rPr lang="it-IT" sz="1800" baseline="0" dirty="0">
                <a:latin typeface="Calibri" pitchFamily="84" charset="0"/>
              </a:rPr>
              <a:t> a </a:t>
            </a:r>
            <a:r>
              <a:rPr lang="it-IT" sz="1800" b="1" baseline="0" dirty="0" err="1">
                <a:latin typeface="Calibri" pitchFamily="84" charset="0"/>
              </a:rPr>
              <a:t>fission</a:t>
            </a:r>
            <a:r>
              <a:rPr lang="it-IT" sz="1800" b="1" baseline="0" dirty="0">
                <a:solidFill>
                  <a:srgbClr val="FF0000"/>
                </a:solidFill>
                <a:latin typeface="Calibri" pitchFamily="84" charset="0"/>
              </a:rPr>
              <a:t> </a:t>
            </a:r>
            <a:r>
              <a:rPr lang="it-IT" sz="1800" b="1" baseline="0" dirty="0" err="1">
                <a:latin typeface="Calibri" pitchFamily="84" charset="0"/>
              </a:rPr>
              <a:t>threshold</a:t>
            </a:r>
            <a:r>
              <a:rPr lang="it-IT" sz="1800" b="1" baseline="0" dirty="0">
                <a:latin typeface="Calibri" pitchFamily="84" charset="0"/>
              </a:rPr>
              <a:t> </a:t>
            </a:r>
            <a:r>
              <a:rPr lang="it-IT" sz="1800" baseline="0" dirty="0" err="1">
                <a:latin typeface="Calibri" pitchFamily="84" charset="0"/>
              </a:rPr>
              <a:t>around</a:t>
            </a:r>
            <a:r>
              <a:rPr lang="it-IT" sz="1800" baseline="0" dirty="0">
                <a:latin typeface="Calibri" pitchFamily="84" charset="0"/>
              </a:rPr>
              <a:t> the </a:t>
            </a:r>
            <a:r>
              <a:rPr lang="it-IT" sz="1800" b="1" baseline="0" dirty="0" err="1">
                <a:latin typeface="Calibri" pitchFamily="84" charset="0"/>
              </a:rPr>
              <a:t>MeV</a:t>
            </a:r>
            <a:r>
              <a:rPr lang="it-IT" sz="1800" baseline="0" dirty="0" smtClean="0">
                <a:latin typeface="Calibri" pitchFamily="84" charset="0"/>
              </a:rPr>
              <a:t>.</a:t>
            </a:r>
          </a:p>
          <a:p>
            <a:pPr algn="just" eaLnBrk="1" hangingPunct="1"/>
            <a:endParaRPr lang="it-IT" sz="1800" baseline="0" dirty="0" smtClean="0">
              <a:latin typeface="Calibri" pitchFamily="84" charset="0"/>
            </a:endParaRPr>
          </a:p>
          <a:p>
            <a:pPr algn="just" eaLnBrk="1" hangingPunct="1">
              <a:spcBef>
                <a:spcPts val="0"/>
              </a:spcBef>
              <a:spcAft>
                <a:spcPts val="0"/>
              </a:spcAft>
            </a:pPr>
            <a:r>
              <a:rPr lang="en-US" sz="1800" baseline="0" dirty="0" smtClean="0">
                <a:latin typeface="Calibri" pitchFamily="34" charset="0"/>
              </a:rPr>
              <a:t>In order to transmute actinides, need </a:t>
            </a:r>
            <a:r>
              <a:rPr lang="en-US" sz="1800" b="1" baseline="0" dirty="0" smtClean="0">
                <a:latin typeface="Calibri" pitchFamily="34" charset="0"/>
              </a:rPr>
              <a:t>fast neutrons </a:t>
            </a:r>
            <a:r>
              <a:rPr lang="en-US" sz="1800" baseline="0" dirty="0" smtClean="0">
                <a:latin typeface="Calibri" pitchFamily="34" charset="0"/>
                <a:sym typeface="Wingdings" pitchFamily="2" charset="2"/>
              </a:rPr>
              <a:t> </a:t>
            </a:r>
            <a:r>
              <a:rPr lang="en-US" sz="1800" b="1" baseline="0" dirty="0" smtClean="0">
                <a:latin typeface="Calibri" pitchFamily="34" charset="0"/>
                <a:sym typeface="Wingdings" pitchFamily="2" charset="2"/>
              </a:rPr>
              <a:t>minimal moderation</a:t>
            </a:r>
            <a:r>
              <a:rPr lang="en-US" sz="1800" baseline="0" dirty="0" smtClean="0">
                <a:latin typeface="Calibri" pitchFamily="34" charset="0"/>
                <a:sym typeface="Wingdings" pitchFamily="2" charset="2"/>
              </a:rPr>
              <a:t> </a:t>
            </a:r>
            <a:r>
              <a:rPr lang="en-US" sz="1800" baseline="0" dirty="0" smtClean="0">
                <a:latin typeface="Calibri" pitchFamily="34" charset="0"/>
                <a:sym typeface="Wingdings" pitchFamily="2" charset="2"/>
              </a:rPr>
              <a:t>in intermediate medium  (cooling) medium must be </a:t>
            </a:r>
            <a:r>
              <a:rPr lang="en-US" sz="1800" b="1" baseline="0" dirty="0" smtClean="0">
                <a:latin typeface="Calibri" pitchFamily="34" charset="0"/>
                <a:sym typeface="Wingdings" pitchFamily="2" charset="2"/>
              </a:rPr>
              <a:t>gas, sodium, lead</a:t>
            </a:r>
            <a:r>
              <a:rPr lang="en-US" sz="1800" baseline="0" dirty="0" smtClean="0">
                <a:latin typeface="Calibri" pitchFamily="34" charset="0"/>
                <a:sym typeface="Wingdings" pitchFamily="2" charset="2"/>
              </a:rPr>
              <a:t>, etc.</a:t>
            </a:r>
          </a:p>
          <a:p>
            <a:pPr algn="just" eaLnBrk="1" hangingPunct="1">
              <a:spcBef>
                <a:spcPts val="0"/>
              </a:spcBef>
              <a:spcAft>
                <a:spcPts val="0"/>
              </a:spcAft>
            </a:pPr>
            <a:endParaRPr lang="it-IT" sz="1800" baseline="0" dirty="0" smtClean="0">
              <a:latin typeface="Calibri" pitchFamily="84" charset="0"/>
            </a:endParaRPr>
          </a:p>
          <a:p>
            <a:pPr algn="just" eaLnBrk="1" hangingPunct="1">
              <a:spcBef>
                <a:spcPts val="0"/>
              </a:spcBef>
              <a:spcAft>
                <a:spcPts val="0"/>
              </a:spcAft>
            </a:pPr>
            <a:r>
              <a:rPr lang="it-IT" sz="1800" baseline="0" dirty="0" smtClean="0">
                <a:latin typeface="Calibri" pitchFamily="84" charset="0"/>
                <a:sym typeface="Wingdings" pitchFamily="2" charset="2"/>
              </a:rPr>
              <a:t> </a:t>
            </a:r>
            <a:r>
              <a:rPr lang="it-IT" sz="1800" baseline="0" dirty="0" err="1" smtClean="0">
                <a:latin typeface="Calibri" pitchFamily="84" charset="0"/>
              </a:rPr>
              <a:t>Such</a:t>
            </a:r>
            <a:r>
              <a:rPr lang="it-IT" sz="1800" baseline="0" dirty="0" smtClean="0">
                <a:latin typeface="Calibri" pitchFamily="84" charset="0"/>
              </a:rPr>
              <a:t> </a:t>
            </a:r>
            <a:r>
              <a:rPr lang="it-IT" sz="1800" baseline="0" dirty="0" err="1">
                <a:latin typeface="Calibri" pitchFamily="84" charset="0"/>
              </a:rPr>
              <a:t>isotopes</a:t>
            </a:r>
            <a:r>
              <a:rPr lang="it-IT" sz="1800" baseline="0" dirty="0">
                <a:latin typeface="Calibri" pitchFamily="84" charset="0"/>
              </a:rPr>
              <a:t> can </a:t>
            </a:r>
            <a:r>
              <a:rPr lang="it-IT" sz="1800" baseline="0" dirty="0" err="1" smtClean="0">
                <a:latin typeface="Calibri" pitchFamily="84" charset="0"/>
              </a:rPr>
              <a:t>be</a:t>
            </a:r>
            <a:r>
              <a:rPr lang="it-IT" sz="1800" baseline="0" dirty="0" smtClean="0">
                <a:latin typeface="Calibri" pitchFamily="84" charset="0"/>
              </a:rPr>
              <a:t> </a:t>
            </a:r>
            <a:r>
              <a:rPr lang="it-IT" sz="1800" baseline="0" dirty="0" err="1" smtClean="0">
                <a:latin typeface="Calibri" pitchFamily="84" charset="0"/>
              </a:rPr>
              <a:t>burnt</a:t>
            </a:r>
            <a:r>
              <a:rPr lang="it-IT" sz="1800" baseline="0" dirty="0" smtClean="0">
                <a:latin typeface="Calibri" pitchFamily="84" charset="0"/>
              </a:rPr>
              <a:t> </a:t>
            </a:r>
            <a:r>
              <a:rPr lang="it-IT" sz="1800" baseline="0" dirty="0">
                <a:latin typeface="Calibri" pitchFamily="84" charset="0"/>
              </a:rPr>
              <a:t>in </a:t>
            </a:r>
            <a:r>
              <a:rPr lang="it-IT" sz="1800" b="1" baseline="0" dirty="0">
                <a:latin typeface="Calibri" pitchFamily="84" charset="0"/>
              </a:rPr>
              <a:t>fast </a:t>
            </a:r>
            <a:r>
              <a:rPr lang="it-IT" sz="1800" b="1" baseline="0" dirty="0" err="1" smtClean="0">
                <a:latin typeface="Calibri" pitchFamily="84" charset="0"/>
              </a:rPr>
              <a:t>reactors</a:t>
            </a:r>
            <a:r>
              <a:rPr lang="it-IT" sz="1800" b="1" baseline="0" dirty="0" smtClean="0">
                <a:latin typeface="Calibri" pitchFamily="84" charset="0"/>
              </a:rPr>
              <a:t> or in fast </a:t>
            </a:r>
            <a:r>
              <a:rPr lang="it-IT" sz="1800" b="1" baseline="0" dirty="0" err="1" smtClean="0">
                <a:latin typeface="Calibri" pitchFamily="84" charset="0"/>
              </a:rPr>
              <a:t>Accelerator</a:t>
            </a:r>
            <a:r>
              <a:rPr lang="it-IT" sz="1800" b="1" baseline="0" dirty="0" smtClean="0">
                <a:latin typeface="Calibri" pitchFamily="84" charset="0"/>
              </a:rPr>
              <a:t> </a:t>
            </a:r>
            <a:r>
              <a:rPr lang="it-IT" sz="1800" b="1" baseline="0" dirty="0" err="1" smtClean="0">
                <a:latin typeface="Calibri" pitchFamily="84" charset="0"/>
              </a:rPr>
              <a:t>Driven</a:t>
            </a:r>
            <a:r>
              <a:rPr lang="it-IT" sz="1800" b="1" baseline="0" dirty="0" smtClean="0">
                <a:latin typeface="Calibri" pitchFamily="84" charset="0"/>
              </a:rPr>
              <a:t> </a:t>
            </a:r>
            <a:r>
              <a:rPr lang="it-IT" sz="1800" b="1" baseline="0" dirty="0" err="1" smtClean="0">
                <a:latin typeface="Calibri" pitchFamily="84" charset="0"/>
              </a:rPr>
              <a:t>Systems</a:t>
            </a:r>
            <a:r>
              <a:rPr lang="it-IT" sz="1800" b="1" baseline="0" dirty="0" smtClean="0">
                <a:latin typeface="Calibri" pitchFamily="84" charset="0"/>
              </a:rPr>
              <a:t> (ADS) </a:t>
            </a:r>
            <a:r>
              <a:rPr lang="it-IT" sz="1800" baseline="0" dirty="0" smtClean="0">
                <a:latin typeface="Calibri" pitchFamily="84" charset="0"/>
              </a:rPr>
              <a:t>(</a:t>
            </a:r>
            <a:r>
              <a:rPr lang="it-IT" sz="1800" baseline="0" dirty="0" err="1" smtClean="0">
                <a:latin typeface="Calibri" pitchFamily="84" charset="0"/>
              </a:rPr>
              <a:t>neutron</a:t>
            </a:r>
            <a:r>
              <a:rPr lang="it-IT" sz="1800" baseline="0" dirty="0" smtClean="0">
                <a:latin typeface="Calibri" pitchFamily="84" charset="0"/>
              </a:rPr>
              <a:t> </a:t>
            </a:r>
            <a:r>
              <a:rPr lang="it-IT" sz="1800" baseline="0" dirty="0" err="1">
                <a:latin typeface="Calibri" pitchFamily="84" charset="0"/>
              </a:rPr>
              <a:t>spectrum</a:t>
            </a:r>
            <a:r>
              <a:rPr lang="it-IT" sz="1800" baseline="0" dirty="0">
                <a:latin typeface="Calibri" pitchFamily="84" charset="0"/>
              </a:rPr>
              <a:t> </a:t>
            </a:r>
            <a:r>
              <a:rPr lang="it-IT" sz="1800" baseline="0" dirty="0" err="1">
                <a:latin typeface="Calibri" pitchFamily="84" charset="0"/>
              </a:rPr>
              <a:t>from</a:t>
            </a:r>
            <a:r>
              <a:rPr lang="it-IT" sz="1800" baseline="0" dirty="0">
                <a:latin typeface="Calibri" pitchFamily="84" charset="0"/>
              </a:rPr>
              <a:t> 10 </a:t>
            </a:r>
            <a:r>
              <a:rPr lang="it-IT" sz="1800" baseline="0" dirty="0" err="1">
                <a:latin typeface="Calibri" pitchFamily="84" charset="0"/>
              </a:rPr>
              <a:t>keV</a:t>
            </a:r>
            <a:r>
              <a:rPr lang="it-IT" sz="1800" baseline="0" dirty="0">
                <a:latin typeface="Calibri" pitchFamily="84" charset="0"/>
              </a:rPr>
              <a:t> </a:t>
            </a:r>
            <a:r>
              <a:rPr lang="it-IT" sz="1800" baseline="0" dirty="0" err="1">
                <a:latin typeface="Calibri" pitchFamily="84" charset="0"/>
              </a:rPr>
              <a:t>to</a:t>
            </a:r>
            <a:r>
              <a:rPr lang="it-IT" sz="1800" baseline="0" dirty="0">
                <a:latin typeface="Calibri" pitchFamily="84" charset="0"/>
              </a:rPr>
              <a:t> 10 </a:t>
            </a:r>
            <a:r>
              <a:rPr lang="it-IT" sz="1800" baseline="0" dirty="0" err="1">
                <a:latin typeface="Calibri" pitchFamily="84" charset="0"/>
              </a:rPr>
              <a:t>MeV</a:t>
            </a:r>
            <a:r>
              <a:rPr lang="it-IT" sz="1800" baseline="0" dirty="0" smtClean="0">
                <a:latin typeface="Calibri" pitchFamily="84" charset="0"/>
              </a:rPr>
              <a:t>)</a:t>
            </a:r>
            <a:endParaRPr lang="it-IT" sz="1800" baseline="0" dirty="0">
              <a:latin typeface="Calibri" pitchFamily="84" charset="0"/>
            </a:endParaRPr>
          </a:p>
        </p:txBody>
      </p:sp>
      <p:sp>
        <p:nvSpPr>
          <p:cNvPr id="9" name="Rettangolo 8"/>
          <p:cNvSpPr/>
          <p:nvPr/>
        </p:nvSpPr>
        <p:spPr>
          <a:xfrm>
            <a:off x="0" y="4809246"/>
            <a:ext cx="9144000" cy="646331"/>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buClr>
                <a:srgbClr val="FF0000"/>
              </a:buClr>
              <a:buFont typeface="Arial" charset="0"/>
              <a:buNone/>
            </a:pPr>
            <a:r>
              <a:rPr lang="it-IT" sz="1800" baseline="0" dirty="0">
                <a:solidFill>
                  <a:schemeClr val="tx1"/>
                </a:solidFill>
                <a:latin typeface="Calibri" pitchFamily="84" charset="0"/>
                <a:ea typeface="ＭＳ Ｐゴシック" pitchFamily="84" charset="-128"/>
              </a:rPr>
              <a:t>In </a:t>
            </a:r>
            <a:r>
              <a:rPr lang="it-IT" sz="1800" b="1" baseline="0" dirty="0" smtClean="0">
                <a:solidFill>
                  <a:schemeClr val="tx1"/>
                </a:solidFill>
                <a:latin typeface="Calibri" pitchFamily="84" charset="0"/>
                <a:ea typeface="ＭＳ Ｐゴシック" pitchFamily="84" charset="-128"/>
              </a:rPr>
              <a:t>ADS </a:t>
            </a:r>
            <a:r>
              <a:rPr lang="it-IT" sz="1800" b="1" baseline="0" dirty="0" err="1">
                <a:solidFill>
                  <a:schemeClr val="tx1"/>
                </a:solidFill>
                <a:latin typeface="Calibri" pitchFamily="84" charset="0"/>
                <a:ea typeface="ＭＳ Ｐゴシック" pitchFamily="84" charset="-128"/>
              </a:rPr>
              <a:t>delayed</a:t>
            </a:r>
            <a:r>
              <a:rPr lang="it-IT" sz="1800" b="1" baseline="0" dirty="0">
                <a:solidFill>
                  <a:schemeClr val="tx1"/>
                </a:solidFill>
                <a:latin typeface="Calibri" pitchFamily="84" charset="0"/>
                <a:ea typeface="ＭＳ Ｐゴシック" pitchFamily="84" charset="-128"/>
              </a:rPr>
              <a:t> </a:t>
            </a:r>
            <a:r>
              <a:rPr lang="it-IT" sz="1800" b="1" baseline="0" dirty="0" err="1" smtClean="0">
                <a:solidFill>
                  <a:schemeClr val="tx1"/>
                </a:solidFill>
                <a:latin typeface="Calibri" pitchFamily="84" charset="0"/>
                <a:ea typeface="ＭＳ Ｐゴシック" pitchFamily="84" charset="-128"/>
              </a:rPr>
              <a:t>neutrons</a:t>
            </a:r>
            <a:r>
              <a:rPr lang="it-IT" sz="1800" b="1" baseline="0" dirty="0" smtClean="0">
                <a:solidFill>
                  <a:schemeClr val="tx1"/>
                </a:solidFill>
                <a:latin typeface="Calibri" pitchFamily="84" charset="0"/>
                <a:ea typeface="ＭＳ Ｐゴシック" pitchFamily="84" charset="-128"/>
              </a:rPr>
              <a:t> </a:t>
            </a:r>
            <a:r>
              <a:rPr lang="it-IT" sz="1800" baseline="0" dirty="0" err="1" smtClean="0">
                <a:solidFill>
                  <a:schemeClr val="tx1"/>
                </a:solidFill>
                <a:latin typeface="Calibri" pitchFamily="84" charset="0"/>
                <a:ea typeface="ＭＳ Ｐゴシック" pitchFamily="84" charset="-128"/>
              </a:rPr>
              <a:t>emitted</a:t>
            </a:r>
            <a:r>
              <a:rPr lang="it-IT" sz="1800" baseline="0" dirty="0" smtClean="0">
                <a:solidFill>
                  <a:schemeClr val="tx1"/>
                </a:solidFill>
                <a:latin typeface="Calibri" pitchFamily="84" charset="0"/>
                <a:ea typeface="ＭＳ Ｐゴシック" pitchFamily="84" charset="-128"/>
              </a:rPr>
              <a:t> </a:t>
            </a:r>
            <a:r>
              <a:rPr lang="it-IT" sz="1800" baseline="0" dirty="0" err="1" smtClean="0">
                <a:solidFill>
                  <a:schemeClr val="tx1"/>
                </a:solidFill>
                <a:latin typeface="Calibri" pitchFamily="84" charset="0"/>
                <a:ea typeface="ＭＳ Ｐゴシック" pitchFamily="84" charset="-128"/>
              </a:rPr>
              <a:t>by</a:t>
            </a:r>
            <a:r>
              <a:rPr lang="it-IT" sz="1800" baseline="0" dirty="0" smtClean="0">
                <a:solidFill>
                  <a:schemeClr val="tx1"/>
                </a:solidFill>
                <a:latin typeface="Calibri" pitchFamily="84" charset="0"/>
                <a:ea typeface="ＭＳ Ｐゴシック" pitchFamily="84" charset="-128"/>
              </a:rPr>
              <a:t> FF are </a:t>
            </a:r>
            <a:r>
              <a:rPr lang="it-IT" sz="1800" b="1" baseline="0" dirty="0" err="1" smtClean="0">
                <a:solidFill>
                  <a:schemeClr val="tx1"/>
                </a:solidFill>
                <a:latin typeface="Calibri" pitchFamily="84" charset="0"/>
                <a:ea typeface="ＭＳ Ｐゴシック" pitchFamily="84" charset="-128"/>
              </a:rPr>
              <a:t>less</a:t>
            </a:r>
            <a:r>
              <a:rPr lang="it-IT" sz="1800" b="1" baseline="0" dirty="0" smtClean="0">
                <a:solidFill>
                  <a:schemeClr val="tx1"/>
                </a:solidFill>
                <a:latin typeface="Calibri" pitchFamily="84" charset="0"/>
                <a:ea typeface="ＭＳ Ｐゴシック" pitchFamily="84" charset="-128"/>
              </a:rPr>
              <a:t> </a:t>
            </a:r>
            <a:r>
              <a:rPr lang="it-IT" sz="1800" b="1" baseline="0" dirty="0" err="1" smtClean="0">
                <a:solidFill>
                  <a:schemeClr val="tx1"/>
                </a:solidFill>
                <a:latin typeface="Calibri" pitchFamily="84" charset="0"/>
                <a:ea typeface="ＭＳ Ｐゴシック" pitchFamily="84" charset="-128"/>
              </a:rPr>
              <a:t>important</a:t>
            </a:r>
            <a:r>
              <a:rPr lang="it-IT" sz="1800" b="1" baseline="0" dirty="0" smtClean="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for</a:t>
            </a:r>
            <a:r>
              <a:rPr lang="it-IT" sz="1800" baseline="0" dirty="0">
                <a:solidFill>
                  <a:schemeClr val="tx1"/>
                </a:solidFill>
                <a:latin typeface="Calibri" pitchFamily="84" charset="0"/>
                <a:ea typeface="ＭＳ Ｐゴシック" pitchFamily="84" charset="-128"/>
              </a:rPr>
              <a:t> the </a:t>
            </a:r>
            <a:r>
              <a:rPr lang="it-IT" sz="1800" baseline="0" dirty="0" err="1">
                <a:solidFill>
                  <a:schemeClr val="tx1"/>
                </a:solidFill>
                <a:latin typeface="Calibri" pitchFamily="84" charset="0"/>
                <a:ea typeface="ＭＳ Ｐゴシック" pitchFamily="84" charset="-128"/>
              </a:rPr>
              <a:t>reactor</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control</a:t>
            </a:r>
            <a:r>
              <a:rPr lang="it-IT" sz="1800" baseline="0" dirty="0">
                <a:solidFill>
                  <a:schemeClr val="tx1"/>
                </a:solidFill>
                <a:latin typeface="Calibri" pitchFamily="84" charset="0"/>
                <a:ea typeface="ＭＳ Ｐゴシック" pitchFamily="84" charset="-128"/>
              </a:rPr>
              <a:t>: </a:t>
            </a:r>
            <a:r>
              <a:rPr lang="it-IT" sz="1800" b="1" baseline="0" dirty="0">
                <a:solidFill>
                  <a:schemeClr val="tx1"/>
                </a:solidFill>
                <a:latin typeface="Calibri" pitchFamily="84" charset="0"/>
                <a:ea typeface="ＭＳ Ｐゴシック" pitchFamily="84" charset="-128"/>
              </a:rPr>
              <a:t>fast</a:t>
            </a:r>
            <a:r>
              <a:rPr lang="it-IT" sz="1800" b="1" baseline="0" dirty="0">
                <a:solidFill>
                  <a:srgbClr val="FF0000"/>
                </a:solidFill>
                <a:latin typeface="Calibri" pitchFamily="84" charset="0"/>
                <a:ea typeface="ＭＳ Ｐゴシック" pitchFamily="84" charset="-128"/>
              </a:rPr>
              <a:t> </a:t>
            </a:r>
            <a:r>
              <a:rPr lang="it-IT" sz="1800" b="1" baseline="0" dirty="0">
                <a:solidFill>
                  <a:schemeClr val="tx1"/>
                </a:solidFill>
                <a:latin typeface="Calibri" pitchFamily="84" charset="0"/>
                <a:ea typeface="ＭＳ Ｐゴシック" pitchFamily="84" charset="-128"/>
              </a:rPr>
              <a:t>ADS</a:t>
            </a:r>
            <a:r>
              <a:rPr lang="it-IT" sz="1800" b="1" baseline="0" dirty="0">
                <a:solidFill>
                  <a:srgbClr val="FF0000"/>
                </a:solidFill>
                <a:latin typeface="Calibri" pitchFamily="84" charset="0"/>
                <a:ea typeface="ＭＳ Ｐゴシック" pitchFamily="84" charset="-128"/>
              </a:rPr>
              <a:t> </a:t>
            </a:r>
            <a:r>
              <a:rPr lang="it-IT" sz="1800" baseline="0" dirty="0">
                <a:solidFill>
                  <a:schemeClr val="tx1"/>
                </a:solidFill>
                <a:latin typeface="Calibri" pitchFamily="84" charset="0"/>
                <a:ea typeface="ＭＳ Ｐゴシック" pitchFamily="84" charset="-128"/>
              </a:rPr>
              <a:t>can </a:t>
            </a:r>
            <a:r>
              <a:rPr lang="it-IT" sz="1800" baseline="0" dirty="0" err="1">
                <a:solidFill>
                  <a:schemeClr val="tx1"/>
                </a:solidFill>
                <a:latin typeface="Calibri" pitchFamily="84" charset="0"/>
                <a:ea typeface="ＭＳ Ｐゴシック" pitchFamily="84" charset="-128"/>
              </a:rPr>
              <a:t>therefore</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be</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fueled</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with</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almost</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any</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Transuranic</a:t>
            </a:r>
            <a:r>
              <a:rPr lang="it-IT" sz="1800" baseline="0" dirty="0">
                <a:solidFill>
                  <a:schemeClr val="tx1"/>
                </a:solidFill>
                <a:latin typeface="Calibri" pitchFamily="84" charset="0"/>
                <a:ea typeface="ＭＳ Ｐゴシック" pitchFamily="84" charset="-128"/>
              </a:rPr>
              <a:t> </a:t>
            </a:r>
            <a:r>
              <a:rPr lang="it-IT" sz="1800" baseline="0" dirty="0" err="1">
                <a:solidFill>
                  <a:schemeClr val="tx1"/>
                </a:solidFill>
                <a:latin typeface="Calibri" pitchFamily="84" charset="0"/>
                <a:ea typeface="ＭＳ Ｐゴシック" pitchFamily="84" charset="-128"/>
              </a:rPr>
              <a:t>element</a:t>
            </a:r>
            <a:r>
              <a:rPr lang="it-IT" sz="1800" baseline="0" dirty="0">
                <a:solidFill>
                  <a:schemeClr val="tx1"/>
                </a:solidFill>
                <a:latin typeface="Calibri" pitchFamily="84" charset="0"/>
                <a:ea typeface="ＭＳ Ｐゴシック" pitchFamily="84" charset="-128"/>
              </a:rPr>
              <a:t> and </a:t>
            </a:r>
            <a:r>
              <a:rPr lang="it-IT" sz="1800" baseline="0" dirty="0" err="1">
                <a:solidFill>
                  <a:schemeClr val="tx1"/>
                </a:solidFill>
                <a:latin typeface="Calibri" pitchFamily="84" charset="0"/>
                <a:ea typeface="ＭＳ Ｐゴシック" pitchFamily="84" charset="-128"/>
              </a:rPr>
              <a:t>burn</a:t>
            </a:r>
            <a:r>
              <a:rPr lang="it-IT" sz="1800" baseline="0" dirty="0">
                <a:solidFill>
                  <a:schemeClr val="tx1"/>
                </a:solidFill>
                <a:latin typeface="Calibri" pitchFamily="84" charset="0"/>
                <a:ea typeface="ＭＳ Ｐゴシック" pitchFamily="84" charset="-128"/>
              </a:rPr>
              <a:t> </a:t>
            </a:r>
            <a:r>
              <a:rPr lang="it-IT" sz="1800" baseline="0" dirty="0" err="1" smtClean="0">
                <a:solidFill>
                  <a:schemeClr val="tx1"/>
                </a:solidFill>
                <a:latin typeface="Calibri" pitchFamily="84" charset="0"/>
                <a:ea typeface="ＭＳ Ｐゴシック" pitchFamily="84" charset="-128"/>
              </a:rPr>
              <a:t>them</a:t>
            </a:r>
            <a:endParaRPr lang="it-IT" sz="1800" baseline="0" dirty="0">
              <a:solidFill>
                <a:schemeClr val="tx1"/>
              </a:solidFill>
              <a:latin typeface="Calibri" pitchFamily="84" charset="0"/>
              <a:ea typeface="ＭＳ Ｐゴシック" pitchFamily="84" charset="-128"/>
            </a:endParaRPr>
          </a:p>
        </p:txBody>
      </p:sp>
      <p:pic>
        <p:nvPicPr>
          <p:cNvPr id="41990" name="Picture 3"/>
          <p:cNvPicPr>
            <a:picLocks noChangeAspect="1" noChangeArrowheads="1"/>
          </p:cNvPicPr>
          <p:nvPr/>
        </p:nvPicPr>
        <p:blipFill>
          <a:blip r:embed="rId3" cstate="print"/>
          <a:srcRect/>
          <a:stretch>
            <a:fillRect/>
          </a:stretch>
        </p:blipFill>
        <p:spPr bwMode="auto">
          <a:xfrm>
            <a:off x="4014790" y="537751"/>
            <a:ext cx="5072062" cy="3879850"/>
          </a:xfrm>
          <a:prstGeom prst="rect">
            <a:avLst/>
          </a:prstGeom>
          <a:noFill/>
          <a:ln w="9525">
            <a:noFill/>
            <a:miter lim="800000"/>
            <a:headEnd/>
            <a:tailEnd/>
          </a:ln>
        </p:spPr>
      </p:pic>
      <p:sp>
        <p:nvSpPr>
          <p:cNvPr id="41991" name="CasellaDiTesto 9"/>
          <p:cNvSpPr txBox="1">
            <a:spLocks noChangeArrowheads="1"/>
          </p:cNvSpPr>
          <p:nvPr/>
        </p:nvSpPr>
        <p:spPr bwMode="auto">
          <a:xfrm>
            <a:off x="6915151" y="3562330"/>
            <a:ext cx="754063" cy="307777"/>
          </a:xfrm>
          <a:prstGeom prst="rect">
            <a:avLst/>
          </a:prstGeom>
          <a:noFill/>
          <a:ln w="9525">
            <a:solidFill>
              <a:srgbClr val="FF0000"/>
            </a:solidFill>
            <a:miter lim="800000"/>
            <a:headEnd/>
            <a:tailEnd/>
          </a:ln>
        </p:spPr>
        <p:txBody>
          <a:bodyPr wrap="square">
            <a:spAutoFit/>
          </a:bodyPr>
          <a:lstStyle/>
          <a:p>
            <a:pPr algn="l" eaLnBrk="1" hangingPunct="1"/>
            <a:r>
              <a:rPr lang="it-IT" sz="1400" b="1" baseline="0" dirty="0">
                <a:solidFill>
                  <a:srgbClr val="FF0000"/>
                </a:solidFill>
                <a:latin typeface="Comic Sans MS" pitchFamily="84" charset="0"/>
              </a:rPr>
              <a:t>1 </a:t>
            </a:r>
            <a:r>
              <a:rPr lang="it-IT" sz="1400" b="1" baseline="0" dirty="0" err="1">
                <a:solidFill>
                  <a:srgbClr val="FF0000"/>
                </a:solidFill>
                <a:latin typeface="Comic Sans MS" pitchFamily="84" charset="0"/>
              </a:rPr>
              <a:t>MeV</a:t>
            </a:r>
            <a:endParaRPr lang="it-IT" sz="1400" b="1" baseline="0" dirty="0">
              <a:solidFill>
                <a:srgbClr val="FF0000"/>
              </a:solidFill>
              <a:latin typeface="Comic Sans MS" pitchFamily="84" charset="0"/>
            </a:endParaRPr>
          </a:p>
        </p:txBody>
      </p:sp>
      <p:cxnSp>
        <p:nvCxnSpPr>
          <p:cNvPr id="27" name="Connettore 2 26"/>
          <p:cNvCxnSpPr/>
          <p:nvPr/>
        </p:nvCxnSpPr>
        <p:spPr>
          <a:xfrm rot="5400000">
            <a:off x="7223354" y="4008663"/>
            <a:ext cx="1428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993" name="AutoShape 6"/>
          <p:cNvSpPr>
            <a:spLocks noChangeArrowheads="1"/>
          </p:cNvSpPr>
          <p:nvPr/>
        </p:nvSpPr>
        <p:spPr bwMode="auto">
          <a:xfrm>
            <a:off x="4819651" y="734784"/>
            <a:ext cx="1662793" cy="808263"/>
          </a:xfrm>
          <a:prstGeom prst="wedgeRectCallout">
            <a:avLst>
              <a:gd name="adj1" fmla="val 40506"/>
              <a:gd name="adj2" fmla="val 87394"/>
            </a:avLst>
          </a:prstGeom>
          <a:solidFill>
            <a:schemeClr val="bg1">
              <a:lumMod val="65000"/>
            </a:schemeClr>
          </a:solidFill>
          <a:ln w="9525">
            <a:solidFill>
              <a:srgbClr val="FF0000"/>
            </a:solidFill>
            <a:miter lim="800000"/>
            <a:headEnd/>
            <a:tailEnd/>
          </a:ln>
        </p:spPr>
        <p:txBody>
          <a:bodyPr wrap="none" anchor="ctr"/>
          <a:lstStyle/>
          <a:p>
            <a:pPr eaLnBrk="1" hangingPunct="1"/>
            <a:r>
              <a:rPr lang="en-US" sz="1200" baseline="0" dirty="0">
                <a:latin typeface="Calibri" pitchFamily="84" charset="0"/>
              </a:rPr>
              <a:t>Neutron energy </a:t>
            </a:r>
          </a:p>
          <a:p>
            <a:pPr eaLnBrk="1" hangingPunct="1"/>
            <a:r>
              <a:rPr lang="en-US" sz="1200" baseline="0" dirty="0">
                <a:latin typeface="Calibri" pitchFamily="84" charset="0"/>
              </a:rPr>
              <a:t>spectrum In fast </a:t>
            </a:r>
          </a:p>
          <a:p>
            <a:pPr eaLnBrk="1" hangingPunct="1"/>
            <a:r>
              <a:rPr lang="en-US" sz="1200" baseline="0" dirty="0" smtClean="0">
                <a:latin typeface="Calibri" pitchFamily="84" charset="0"/>
              </a:rPr>
              <a:t>Reactors (Gen </a:t>
            </a:r>
            <a:r>
              <a:rPr lang="en-US" sz="1200" baseline="0" dirty="0">
                <a:latin typeface="Calibri" pitchFamily="84" charset="0"/>
              </a:rPr>
              <a:t>IV </a:t>
            </a:r>
            <a:r>
              <a:rPr lang="en-US" sz="1200" baseline="0" dirty="0" smtClean="0">
                <a:latin typeface="Calibri" pitchFamily="84" charset="0"/>
              </a:rPr>
              <a:t>ADS</a:t>
            </a:r>
            <a:r>
              <a:rPr lang="en-US" sz="1200" baseline="0" dirty="0">
                <a:latin typeface="Calibri" pitchFamily="84" charset="0"/>
              </a:rPr>
              <a:t>)</a:t>
            </a:r>
            <a:endParaRPr lang="en-US" sz="1400" baseline="0" dirty="0">
              <a:latin typeface="Calibri" pitchFamily="84" charset="0"/>
            </a:endParaRPr>
          </a:p>
        </p:txBody>
      </p:sp>
      <p:sp>
        <p:nvSpPr>
          <p:cNvPr id="41994" name="AutoShape 5"/>
          <p:cNvSpPr>
            <a:spLocks noChangeArrowheads="1"/>
          </p:cNvSpPr>
          <p:nvPr/>
        </p:nvSpPr>
        <p:spPr bwMode="auto">
          <a:xfrm>
            <a:off x="7153957" y="728660"/>
            <a:ext cx="1477962" cy="457200"/>
          </a:xfrm>
          <a:prstGeom prst="wedgeRectCallout">
            <a:avLst>
              <a:gd name="adj1" fmla="val 3866"/>
              <a:gd name="adj2" fmla="val 201647"/>
            </a:avLst>
          </a:prstGeom>
          <a:solidFill>
            <a:srgbClr val="C0C0C0"/>
          </a:solidFill>
          <a:ln w="9525">
            <a:solidFill>
              <a:srgbClr val="FF0000"/>
            </a:solidFill>
            <a:miter lim="800000"/>
            <a:headEnd/>
            <a:tailEnd/>
          </a:ln>
        </p:spPr>
        <p:txBody>
          <a:bodyPr wrap="none" anchor="ctr"/>
          <a:lstStyle/>
          <a:p>
            <a:pPr eaLnBrk="1" hangingPunct="1"/>
            <a:endParaRPr lang="en-US" sz="1200" baseline="0" dirty="0" smtClean="0">
              <a:latin typeface="Calibri" pitchFamily="84" charset="0"/>
            </a:endParaRPr>
          </a:p>
          <a:p>
            <a:pPr eaLnBrk="1" hangingPunct="1"/>
            <a:r>
              <a:rPr lang="en-US" sz="1200" baseline="0" dirty="0" smtClean="0">
                <a:latin typeface="Calibri" pitchFamily="84" charset="0"/>
              </a:rPr>
              <a:t>Fission </a:t>
            </a:r>
            <a:r>
              <a:rPr lang="en-US" sz="1200" baseline="0" dirty="0">
                <a:latin typeface="Calibri" pitchFamily="84" charset="0"/>
              </a:rPr>
              <a:t>probability in </a:t>
            </a:r>
          </a:p>
          <a:p>
            <a:pPr eaLnBrk="1" hangingPunct="1"/>
            <a:r>
              <a:rPr lang="en-US" sz="1200" baseline="0" dirty="0">
                <a:latin typeface="Calibri" pitchFamily="84" charset="0"/>
              </a:rPr>
              <a:t>Minor actinides </a:t>
            </a:r>
          </a:p>
          <a:p>
            <a:pPr eaLnBrk="1" hangingPunct="1"/>
            <a:endParaRPr lang="en-US" sz="1200" baseline="0" dirty="0">
              <a:latin typeface="Calibri" pitchFamily="84" charset="0"/>
            </a:endParaRPr>
          </a:p>
        </p:txBody>
      </p:sp>
      <p:sp>
        <p:nvSpPr>
          <p:cNvPr id="20" name="Rettangolo 19"/>
          <p:cNvSpPr/>
          <p:nvPr/>
        </p:nvSpPr>
        <p:spPr>
          <a:xfrm rot="2195673">
            <a:off x="6235702" y="2501218"/>
            <a:ext cx="157163" cy="73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it-IT" sz="1800" baseline="0"/>
          </a:p>
        </p:txBody>
      </p:sp>
      <p:sp>
        <p:nvSpPr>
          <p:cNvPr id="17425" name="Segnaposto numero diapositiva 19"/>
          <p:cNvSpPr txBox="1">
            <a:spLocks noGrp="1"/>
          </p:cNvSpPr>
          <p:nvPr/>
        </p:nvSpPr>
        <p:spPr bwMode="auto">
          <a:xfrm>
            <a:off x="6572250" y="6429375"/>
            <a:ext cx="2133600" cy="365125"/>
          </a:xfrm>
          <a:prstGeom prst="rect">
            <a:avLst/>
          </a:prstGeom>
          <a:noFill/>
          <a:ln>
            <a:miter lim="800000"/>
            <a:headEnd/>
            <a:tailEnd/>
          </a:ln>
        </p:spPr>
        <p:txBody>
          <a:bodyPr anchor="ctr"/>
          <a:lstStyle/>
          <a:p>
            <a:pPr algn="r" eaLnBrk="1" hangingPunct="1"/>
            <a:endParaRPr lang="it-IT" sz="1200" baseline="0">
              <a:latin typeface="Calibri" pitchFamily="84" charset="0"/>
            </a:endParaRPr>
          </a:p>
        </p:txBody>
      </p:sp>
      <p:sp>
        <p:nvSpPr>
          <p:cNvPr id="42006" name="Rectangle 22"/>
          <p:cNvSpPr>
            <a:spLocks noChangeArrowheads="1"/>
          </p:cNvSpPr>
          <p:nvPr/>
        </p:nvSpPr>
        <p:spPr bwMode="auto">
          <a:xfrm>
            <a:off x="4433207" y="17959"/>
            <a:ext cx="3352800" cy="466725"/>
          </a:xfrm>
          <a:prstGeom prst="rect">
            <a:avLst/>
          </a:prstGeom>
          <a:solidFill>
            <a:schemeClr val="bg2"/>
          </a:solidFill>
          <a:ln w="9525">
            <a:solidFill>
              <a:schemeClr val="tx2"/>
            </a:solidFill>
            <a:miter lim="800000"/>
            <a:headEnd/>
            <a:tailEnd/>
          </a:ln>
        </p:spPr>
        <p:txBody>
          <a:bodyPr>
            <a:spAutoFit/>
          </a:bodyPr>
          <a:lstStyle/>
          <a:p>
            <a:r>
              <a:rPr lang="en-US" sz="2400" baseline="0" dirty="0">
                <a:solidFill>
                  <a:schemeClr val="bg1"/>
                </a:solidFill>
                <a:latin typeface="Calibri" pitchFamily="84" charset="0"/>
              </a:rPr>
              <a:t>Generation IV ADS</a:t>
            </a:r>
            <a:endParaRPr lang="en-US" sz="2800" baseline="0" dirty="0">
              <a:solidFill>
                <a:schemeClr val="bg1"/>
              </a:solidFill>
              <a:latin typeface="Calibri" pitchFamily="84" charset="0"/>
            </a:endParaRPr>
          </a:p>
        </p:txBody>
      </p:sp>
      <p:sp>
        <p:nvSpPr>
          <p:cNvPr id="42008" name="Rectangle 24"/>
          <p:cNvSpPr>
            <a:spLocks noChangeArrowheads="1"/>
          </p:cNvSpPr>
          <p:nvPr/>
        </p:nvSpPr>
        <p:spPr bwMode="auto">
          <a:xfrm>
            <a:off x="362590" y="5546725"/>
            <a:ext cx="8402592" cy="1311275"/>
          </a:xfrm>
          <a:prstGeom prst="rect">
            <a:avLst/>
          </a:prstGeom>
          <a:noFill/>
          <a:ln w="9525">
            <a:noFill/>
            <a:miter lim="800000"/>
            <a:headEnd/>
            <a:tailEnd/>
          </a:ln>
        </p:spPr>
        <p:txBody>
          <a:bodyPr wrap="square">
            <a:spAutoFit/>
          </a:bodyPr>
          <a:lstStyle/>
          <a:p>
            <a:r>
              <a:rPr lang="en-US" sz="2000" b="1" baseline="0" dirty="0">
                <a:latin typeface="Calibri" pitchFamily="34" charset="0"/>
              </a:rPr>
              <a:t>Fast ADS </a:t>
            </a:r>
            <a:r>
              <a:rPr lang="en-US" sz="2000" b="1" baseline="0" dirty="0" smtClean="0">
                <a:latin typeface="Calibri" pitchFamily="34" charset="0"/>
                <a:sym typeface="Wingdings" pitchFamily="2" charset="2"/>
              </a:rPr>
              <a:t> </a:t>
            </a:r>
            <a:r>
              <a:rPr lang="en-US" sz="2000" b="1" baseline="0" dirty="0" smtClean="0">
                <a:latin typeface="Calibri" pitchFamily="34" charset="0"/>
              </a:rPr>
              <a:t>good </a:t>
            </a:r>
            <a:r>
              <a:rPr lang="en-US" sz="2000" b="1" baseline="0" dirty="0">
                <a:latin typeface="Calibri" pitchFamily="34" charset="0"/>
              </a:rPr>
              <a:t>candidates as </a:t>
            </a:r>
            <a:r>
              <a:rPr lang="en-US" sz="2000" b="1" baseline="0" dirty="0" err="1">
                <a:latin typeface="Calibri" pitchFamily="34" charset="0"/>
              </a:rPr>
              <a:t>transmuters</a:t>
            </a:r>
            <a:r>
              <a:rPr lang="en-US" sz="2000" b="1" baseline="0" dirty="0">
                <a:latin typeface="Calibri" pitchFamily="34" charset="0"/>
              </a:rPr>
              <a:t> </a:t>
            </a:r>
            <a:r>
              <a:rPr lang="en-US" sz="2000" b="1" baseline="0" dirty="0" smtClean="0">
                <a:latin typeface="Calibri" pitchFamily="34" charset="0"/>
              </a:rPr>
              <a:t>of </a:t>
            </a:r>
            <a:r>
              <a:rPr lang="en-US" sz="2000" b="1" baseline="0" dirty="0">
                <a:latin typeface="Calibri" pitchFamily="34" charset="0"/>
              </a:rPr>
              <a:t>high activity and </a:t>
            </a:r>
            <a:r>
              <a:rPr lang="en-US" sz="2000" b="1" baseline="0" dirty="0" smtClean="0">
                <a:latin typeface="Calibri" pitchFamily="34" charset="0"/>
              </a:rPr>
              <a:t>long lifetime (thousands </a:t>
            </a:r>
            <a:r>
              <a:rPr lang="en-US" sz="2000" b="1" baseline="0" dirty="0">
                <a:latin typeface="Calibri" pitchFamily="34" charset="0"/>
              </a:rPr>
              <a:t>of years) Generation III reactor </a:t>
            </a:r>
            <a:r>
              <a:rPr lang="en-US" sz="2000" b="1" baseline="0" dirty="0" smtClean="0">
                <a:latin typeface="Calibri" pitchFamily="34" charset="0"/>
              </a:rPr>
              <a:t>waste </a:t>
            </a:r>
            <a:r>
              <a:rPr lang="en-US" sz="2000" b="1" baseline="0" dirty="0">
                <a:latin typeface="Calibri" pitchFamily="34" charset="0"/>
              </a:rPr>
              <a:t>into </a:t>
            </a:r>
            <a:r>
              <a:rPr lang="en-US" sz="2000" b="1" baseline="0" dirty="0" smtClean="0">
                <a:latin typeface="Calibri" pitchFamily="34" charset="0"/>
              </a:rPr>
              <a:t>much shorter lifetime fragments </a:t>
            </a:r>
            <a:r>
              <a:rPr lang="en-US" sz="2000" b="1" baseline="0" dirty="0" smtClean="0">
                <a:latin typeface="Calibri" pitchFamily="34" charset="0"/>
              </a:rPr>
              <a:t>(</a:t>
            </a:r>
            <a:r>
              <a:rPr lang="en-US" sz="2000" b="1" baseline="0" dirty="0">
                <a:latin typeface="Calibri" pitchFamily="34" charset="0"/>
              </a:rPr>
              <a:t>few hundred years</a:t>
            </a:r>
            <a:r>
              <a:rPr lang="en-US" sz="2000" b="1" baseline="0" dirty="0" smtClean="0">
                <a:latin typeface="Calibri" pitchFamily="34" charset="0"/>
              </a:rPr>
              <a:t>), </a:t>
            </a:r>
            <a:r>
              <a:rPr lang="en-US" sz="2000" b="1" baseline="0" dirty="0">
                <a:latin typeface="Calibri" pitchFamily="34" charset="0"/>
              </a:rPr>
              <a:t>to be stored in </a:t>
            </a:r>
            <a:r>
              <a:rPr lang="en-US" sz="2000" b="1" baseline="0" dirty="0" smtClean="0">
                <a:latin typeface="Calibri" pitchFamily="34" charset="0"/>
              </a:rPr>
              <a:t>temporary surface </a:t>
            </a:r>
            <a:r>
              <a:rPr lang="en-US" sz="2000" b="1" baseline="0" dirty="0">
                <a:latin typeface="Calibri" pitchFamily="34" charset="0"/>
              </a:rPr>
              <a:t>storage</a:t>
            </a:r>
            <a:r>
              <a:rPr lang="en-US" sz="2000" b="1" baseline="0" dirty="0" smtClean="0">
                <a:latin typeface="Calibri" pitchFamily="34" charset="0"/>
              </a:rPr>
              <a:t>. But </a:t>
            </a:r>
            <a:r>
              <a:rPr lang="en-US" sz="2000" b="1" baseline="0" dirty="0">
                <a:latin typeface="Calibri" pitchFamily="34" charset="0"/>
              </a:rPr>
              <a:t>further R&amp;D is still needed</a:t>
            </a:r>
            <a:endParaRPr lang="en-US" sz="2000" baseline="0" dirty="0">
              <a:latin typeface="Calibri" pitchFamily="34" charset="0"/>
            </a:endParaRPr>
          </a:p>
        </p:txBody>
      </p:sp>
      <p:sp>
        <p:nvSpPr>
          <p:cNvPr id="17" name="CasellaDiTesto 16"/>
          <p:cNvSpPr txBox="1"/>
          <p:nvPr/>
        </p:nvSpPr>
        <p:spPr>
          <a:xfrm>
            <a:off x="-5032" y="3752881"/>
            <a:ext cx="4189738" cy="1015663"/>
          </a:xfrm>
          <a:prstGeom prst="rect">
            <a:avLst/>
          </a:prstGeom>
          <a:noFill/>
        </p:spPr>
        <p:txBody>
          <a:bodyPr wrap="none" rtlCol="0">
            <a:spAutoFit/>
          </a:bodyPr>
          <a:lstStyle/>
          <a:p>
            <a:r>
              <a:rPr lang="en-US" sz="2000" baseline="0" dirty="0" smtClean="0">
                <a:latin typeface="Calibri" pitchFamily="34" charset="0"/>
              </a:rPr>
              <a:t>Delayed neutron fraction from FF, e.g.:</a:t>
            </a:r>
          </a:p>
          <a:p>
            <a:r>
              <a:rPr lang="en-US" sz="2000" dirty="0" smtClean="0">
                <a:latin typeface="Calibri" pitchFamily="34" charset="0"/>
              </a:rPr>
              <a:t>235</a:t>
            </a:r>
            <a:r>
              <a:rPr lang="en-US" sz="2000" baseline="0" dirty="0" smtClean="0">
                <a:latin typeface="Calibri" pitchFamily="34" charset="0"/>
              </a:rPr>
              <a:t>U = 0.65 %</a:t>
            </a:r>
          </a:p>
          <a:p>
            <a:r>
              <a:rPr lang="en-US" sz="2000" dirty="0" smtClean="0">
                <a:latin typeface="Calibri" pitchFamily="34" charset="0"/>
              </a:rPr>
              <a:t>241</a:t>
            </a:r>
            <a:r>
              <a:rPr lang="en-US" sz="2000" baseline="0" dirty="0" smtClean="0">
                <a:latin typeface="Calibri" pitchFamily="34" charset="0"/>
              </a:rPr>
              <a:t>Am = 0.113 %</a:t>
            </a:r>
            <a:endParaRPr lang="it-IT" sz="2000" baseline="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6" name="Rectangle 74"/>
          <p:cNvSpPr>
            <a:spLocks noChangeArrowheads="1"/>
          </p:cNvSpPr>
          <p:nvPr/>
        </p:nvSpPr>
        <p:spPr bwMode="auto">
          <a:xfrm>
            <a:off x="3886200" y="228600"/>
            <a:ext cx="184150" cy="457200"/>
          </a:xfrm>
          <a:prstGeom prst="rect">
            <a:avLst/>
          </a:prstGeom>
          <a:noFill/>
          <a:ln w="9525">
            <a:noFill/>
            <a:miter lim="800000"/>
            <a:headEnd/>
            <a:tailEnd/>
          </a:ln>
        </p:spPr>
        <p:txBody>
          <a:bodyPr wrap="none">
            <a:spAutoFit/>
          </a:bodyPr>
          <a:lstStyle/>
          <a:p>
            <a:pPr algn="l"/>
            <a:endParaRPr lang="it-IT" sz="2400" baseline="0"/>
          </a:p>
        </p:txBody>
      </p:sp>
      <p:sp>
        <p:nvSpPr>
          <p:cNvPr id="3147" name="Rectangle 75"/>
          <p:cNvSpPr>
            <a:spLocks noChangeArrowheads="1"/>
          </p:cNvSpPr>
          <p:nvPr/>
        </p:nvSpPr>
        <p:spPr bwMode="auto">
          <a:xfrm>
            <a:off x="3810000" y="0"/>
            <a:ext cx="209550" cy="457200"/>
          </a:xfrm>
          <a:prstGeom prst="rect">
            <a:avLst/>
          </a:prstGeom>
          <a:noFill/>
          <a:ln w="9525">
            <a:noFill/>
            <a:miter lim="800000"/>
            <a:headEnd/>
            <a:tailEnd/>
          </a:ln>
        </p:spPr>
        <p:txBody>
          <a:bodyPr>
            <a:spAutoFit/>
          </a:bodyPr>
          <a:lstStyle/>
          <a:p>
            <a:pPr algn="l"/>
            <a:endParaRPr lang="it-IT" sz="2400" baseline="0">
              <a:solidFill>
                <a:schemeClr val="bg1"/>
              </a:solidFill>
            </a:endParaRPr>
          </a:p>
        </p:txBody>
      </p:sp>
      <p:pic>
        <p:nvPicPr>
          <p:cNvPr id="3151" name="Picture 79"/>
          <p:cNvPicPr>
            <a:picLocks noChangeAspect="1" noChangeArrowheads="1"/>
          </p:cNvPicPr>
          <p:nvPr/>
        </p:nvPicPr>
        <p:blipFill>
          <a:blip r:embed="rId3" cstate="print"/>
          <a:srcRect/>
          <a:stretch>
            <a:fillRect/>
          </a:stretch>
        </p:blipFill>
        <p:spPr bwMode="auto">
          <a:xfrm>
            <a:off x="873936" y="445396"/>
            <a:ext cx="8255202" cy="5190660"/>
          </a:xfrm>
          <a:prstGeom prst="rect">
            <a:avLst/>
          </a:prstGeom>
          <a:noFill/>
          <a:ln w="9525">
            <a:noFill/>
            <a:miter lim="800000"/>
            <a:headEnd/>
            <a:tailEnd/>
          </a:ln>
        </p:spPr>
      </p:pic>
      <p:pic>
        <p:nvPicPr>
          <p:cNvPr id="25" name="Picture 8" descr="Fast Fission"/>
          <p:cNvPicPr>
            <a:picLocks noChangeAspect="1" noChangeArrowheads="1"/>
          </p:cNvPicPr>
          <p:nvPr/>
        </p:nvPicPr>
        <p:blipFill>
          <a:blip r:embed="rId4" cstate="print"/>
          <a:srcRect/>
          <a:stretch>
            <a:fillRect/>
          </a:stretch>
        </p:blipFill>
        <p:spPr bwMode="auto">
          <a:xfrm>
            <a:off x="-159655" y="3438872"/>
            <a:ext cx="2699657" cy="3419128"/>
          </a:xfrm>
          <a:prstGeom prst="rect">
            <a:avLst/>
          </a:prstGeom>
          <a:noFill/>
          <a:ln w="9525">
            <a:noFill/>
            <a:miter lim="800000"/>
            <a:headEnd/>
            <a:tailEnd/>
          </a:ln>
        </p:spPr>
      </p:pic>
      <p:sp>
        <p:nvSpPr>
          <p:cNvPr id="3148" name="Rectangle 76"/>
          <p:cNvSpPr>
            <a:spLocks noChangeArrowheads="1"/>
          </p:cNvSpPr>
          <p:nvPr/>
        </p:nvSpPr>
        <p:spPr bwMode="auto">
          <a:xfrm>
            <a:off x="1676400" y="0"/>
            <a:ext cx="6153150" cy="519113"/>
          </a:xfrm>
          <a:prstGeom prst="rect">
            <a:avLst/>
          </a:prstGeom>
          <a:solidFill>
            <a:schemeClr val="bg2"/>
          </a:solidFill>
          <a:ln w="9525">
            <a:noFill/>
            <a:miter lim="800000"/>
            <a:headEnd/>
            <a:tailEnd/>
          </a:ln>
        </p:spPr>
        <p:txBody>
          <a:bodyPr wrap="none">
            <a:spAutoFit/>
          </a:bodyPr>
          <a:lstStyle/>
          <a:p>
            <a:pPr algn="l"/>
            <a:r>
              <a:rPr lang="en-US" sz="2800" baseline="0" dirty="0" err="1">
                <a:solidFill>
                  <a:schemeClr val="bg1"/>
                </a:solidFill>
              </a:rPr>
              <a:t>ADS:a</a:t>
            </a:r>
            <a:r>
              <a:rPr lang="en-US" sz="2800" baseline="0" dirty="0">
                <a:solidFill>
                  <a:schemeClr val="bg1"/>
                </a:solidFill>
              </a:rPr>
              <a:t> three component infrastructure</a:t>
            </a:r>
            <a:endParaRPr lang="en-US" sz="2400" baseline="0" dirty="0">
              <a:solidFill>
                <a:schemeClr val="bg1"/>
              </a:solidFill>
            </a:endParaRPr>
          </a:p>
        </p:txBody>
      </p:sp>
      <p:sp>
        <p:nvSpPr>
          <p:cNvPr id="26" name="CasellaDiTesto 25"/>
          <p:cNvSpPr txBox="1"/>
          <p:nvPr/>
        </p:nvSpPr>
        <p:spPr>
          <a:xfrm>
            <a:off x="2116183" y="3621694"/>
            <a:ext cx="4558938" cy="923330"/>
          </a:xfrm>
          <a:prstGeom prst="rect">
            <a:avLst/>
          </a:prstGeom>
          <a:noFill/>
        </p:spPr>
        <p:txBody>
          <a:bodyPr wrap="square" rtlCol="0">
            <a:spAutoFit/>
          </a:bodyPr>
          <a:lstStyle/>
          <a:p>
            <a:pPr algn="l"/>
            <a:r>
              <a:rPr lang="en-US" sz="1800" baseline="0" dirty="0" smtClean="0"/>
              <a:t> In ADS, </a:t>
            </a:r>
            <a:r>
              <a:rPr lang="en-US" sz="1800" baseline="0" dirty="0" smtClean="0"/>
              <a:t>effective </a:t>
            </a:r>
            <a:r>
              <a:rPr lang="en-US" sz="1800" baseline="0" dirty="0" smtClean="0"/>
              <a:t>multiplication </a:t>
            </a:r>
            <a:r>
              <a:rPr lang="en-US" sz="1800" baseline="0" dirty="0" smtClean="0"/>
              <a:t>of neutrons </a:t>
            </a:r>
            <a:r>
              <a:rPr lang="en-US" sz="1800" baseline="0" dirty="0" smtClean="0"/>
              <a:t>is &lt; </a:t>
            </a:r>
            <a:r>
              <a:rPr lang="en-US" sz="1800" baseline="0" dirty="0" smtClean="0"/>
              <a:t>1</a:t>
            </a:r>
            <a:r>
              <a:rPr lang="en-US" sz="1800" baseline="0" dirty="0" smtClean="0">
                <a:sym typeface="Wingdings" pitchFamily="2" charset="2"/>
              </a:rPr>
              <a:t> </a:t>
            </a:r>
            <a:r>
              <a:rPr lang="en-US" sz="1800" baseline="0" dirty="0" smtClean="0"/>
              <a:t>need </a:t>
            </a:r>
            <a:r>
              <a:rPr lang="en-US" sz="1800" baseline="0" dirty="0" smtClean="0"/>
              <a:t>an external neutron source </a:t>
            </a:r>
            <a:r>
              <a:rPr lang="en-US" sz="1800" baseline="0" dirty="0" smtClean="0">
                <a:sym typeface="Wingdings" pitchFamily="2" charset="2"/>
              </a:rPr>
              <a:t> </a:t>
            </a:r>
            <a:r>
              <a:rPr lang="en-US" sz="1800" baseline="0" dirty="0" err="1" smtClean="0">
                <a:sym typeface="Wingdings" pitchFamily="2" charset="2"/>
              </a:rPr>
              <a:t>accelerator+target</a:t>
            </a:r>
            <a:endParaRPr lang="en-US" sz="1800" baseline="0" dirty="0" smtClean="0">
              <a:sym typeface="Wingdings" pitchFamily="2" charset="2"/>
            </a:endParaRPr>
          </a:p>
        </p:txBody>
      </p:sp>
      <p:sp>
        <p:nvSpPr>
          <p:cNvPr id="27" name="Rettangolo 26"/>
          <p:cNvSpPr/>
          <p:nvPr/>
        </p:nvSpPr>
        <p:spPr>
          <a:xfrm>
            <a:off x="2445659" y="5518020"/>
            <a:ext cx="6669313" cy="646331"/>
          </a:xfrm>
          <a:prstGeom prst="rect">
            <a:avLst/>
          </a:prstGeom>
        </p:spPr>
        <p:txBody>
          <a:bodyPr wrap="square">
            <a:spAutoFit/>
          </a:bodyPr>
          <a:lstStyle/>
          <a:p>
            <a:pPr marL="342900" indent="-342900" algn="l" eaLnBrk="1" hangingPunct="1">
              <a:spcBef>
                <a:spcPct val="20000"/>
              </a:spcBef>
            </a:pPr>
            <a:r>
              <a:rPr lang="it-IT" sz="1800" baseline="0" dirty="0" smtClean="0"/>
              <a:t>The </a:t>
            </a:r>
            <a:r>
              <a:rPr lang="it-IT" sz="1800" baseline="0" dirty="0" err="1" smtClean="0"/>
              <a:t>maximum</a:t>
            </a:r>
            <a:r>
              <a:rPr lang="it-IT" sz="1800" baseline="0" dirty="0" smtClean="0"/>
              <a:t> </a:t>
            </a:r>
            <a:r>
              <a:rPr lang="it-IT" sz="1800" baseline="0" dirty="0" err="1" smtClean="0"/>
              <a:t>thermal</a:t>
            </a:r>
            <a:r>
              <a:rPr lang="it-IT" sz="1800" baseline="0" dirty="0" smtClean="0"/>
              <a:t> </a:t>
            </a:r>
            <a:r>
              <a:rPr lang="it-IT" sz="1800" baseline="0" dirty="0" err="1" smtClean="0"/>
              <a:t>power</a:t>
            </a:r>
            <a:r>
              <a:rPr lang="it-IT" sz="1800" baseline="0" dirty="0" smtClean="0"/>
              <a:t> </a:t>
            </a:r>
            <a:r>
              <a:rPr lang="it-IT" sz="1800" baseline="0" dirty="0" err="1" smtClean="0"/>
              <a:t>P</a:t>
            </a:r>
            <a:r>
              <a:rPr lang="it-IT" sz="1800" baseline="-25000" dirty="0" err="1" smtClean="0"/>
              <a:t>th</a:t>
            </a:r>
            <a:r>
              <a:rPr lang="it-IT" sz="1800" baseline="-25000" dirty="0" smtClean="0"/>
              <a:t> </a:t>
            </a:r>
            <a:r>
              <a:rPr lang="it-IT" sz="1800" baseline="0" dirty="0" err="1" smtClean="0"/>
              <a:t>from</a:t>
            </a:r>
            <a:r>
              <a:rPr lang="it-IT" sz="1800" baseline="0" dirty="0" smtClean="0"/>
              <a:t> the </a:t>
            </a:r>
            <a:r>
              <a:rPr lang="it-IT" sz="1800" baseline="0" dirty="0" err="1" smtClean="0"/>
              <a:t>subcritical</a:t>
            </a:r>
            <a:r>
              <a:rPr lang="it-IT" sz="1800" baseline="0" dirty="0" smtClean="0"/>
              <a:t> </a:t>
            </a:r>
            <a:r>
              <a:rPr lang="it-IT" sz="1800" baseline="0" dirty="0" err="1" smtClean="0"/>
              <a:t>reactor</a:t>
            </a:r>
            <a:r>
              <a:rPr lang="it-IT" sz="1800" baseline="0" dirty="0" smtClean="0"/>
              <a:t> </a:t>
            </a:r>
            <a:r>
              <a:rPr lang="it-IT" sz="1800" baseline="0" dirty="0" err="1" smtClean="0"/>
              <a:t>is</a:t>
            </a:r>
            <a:r>
              <a:rPr lang="it-IT" sz="1800" baseline="0" dirty="0" smtClean="0"/>
              <a:t> </a:t>
            </a:r>
            <a:r>
              <a:rPr lang="it-IT" sz="1800" baseline="0" dirty="0" err="1" smtClean="0"/>
              <a:t>limited</a:t>
            </a:r>
            <a:r>
              <a:rPr lang="it-IT" sz="1800" baseline="0" dirty="0" smtClean="0"/>
              <a:t> (and  </a:t>
            </a:r>
            <a:r>
              <a:rPr lang="it-IT" sz="1800" baseline="0" dirty="0" err="1" smtClean="0"/>
              <a:t>controlled</a:t>
            </a:r>
            <a:r>
              <a:rPr lang="it-IT" sz="1800" baseline="0" dirty="0" smtClean="0"/>
              <a:t> !) </a:t>
            </a:r>
            <a:r>
              <a:rPr lang="it-IT" sz="1800" baseline="0" dirty="0" err="1" smtClean="0"/>
              <a:t>by</a:t>
            </a:r>
            <a:r>
              <a:rPr lang="it-IT" sz="1800" baseline="0" dirty="0" smtClean="0"/>
              <a:t> the input </a:t>
            </a:r>
            <a:r>
              <a:rPr lang="it-IT" sz="1800" baseline="0" dirty="0" err="1" smtClean="0"/>
              <a:t>beam</a:t>
            </a:r>
            <a:r>
              <a:rPr lang="it-IT" sz="1800" baseline="0" dirty="0" smtClean="0"/>
              <a:t> </a:t>
            </a:r>
            <a:r>
              <a:rPr lang="it-IT" sz="1800" baseline="0" dirty="0" err="1" smtClean="0"/>
              <a:t>power</a:t>
            </a:r>
            <a:r>
              <a:rPr lang="it-IT" sz="1800" baseline="0" dirty="0" smtClean="0"/>
              <a:t> </a:t>
            </a:r>
            <a:r>
              <a:rPr lang="it-IT" sz="1800" baseline="0" dirty="0" err="1" smtClean="0"/>
              <a:t>P</a:t>
            </a:r>
            <a:r>
              <a:rPr lang="it-IT" sz="1800" baseline="-25000" dirty="0" err="1" smtClean="0"/>
              <a:t>beam</a:t>
            </a:r>
            <a:endParaRPr lang="it-IT" sz="1800" baseline="-25000" dirty="0" smtClean="0"/>
          </a:p>
        </p:txBody>
      </p:sp>
      <p:pic>
        <p:nvPicPr>
          <p:cNvPr id="28" name="Picture 9"/>
          <p:cNvPicPr>
            <a:picLocks noChangeAspect="1" noChangeArrowheads="1"/>
          </p:cNvPicPr>
          <p:nvPr/>
        </p:nvPicPr>
        <p:blipFill>
          <a:blip r:embed="rId5" cstate="print"/>
          <a:srcRect/>
          <a:stretch>
            <a:fillRect/>
          </a:stretch>
        </p:blipFill>
        <p:spPr bwMode="auto">
          <a:xfrm>
            <a:off x="2989943" y="6172296"/>
            <a:ext cx="5404944" cy="65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143000"/>
            <a:ext cx="8458200" cy="533400"/>
          </a:xfrm>
        </p:spPr>
        <p:txBody>
          <a:bodyPr/>
          <a:lstStyle/>
          <a:p>
            <a:r>
              <a:rPr lang="en-US" sz="2400" dirty="0" smtClean="0"/>
              <a:t>Accelerator requirements:          </a:t>
            </a:r>
            <a:endParaRPr lang="en-US" sz="2400" dirty="0"/>
          </a:p>
        </p:txBody>
      </p:sp>
      <p:sp>
        <p:nvSpPr>
          <p:cNvPr id="25603" name="Rectangle 3"/>
          <p:cNvSpPr>
            <a:spLocks noGrp="1" noChangeArrowheads="1"/>
          </p:cNvSpPr>
          <p:nvPr>
            <p:ph type="body" idx="1"/>
          </p:nvPr>
        </p:nvSpPr>
        <p:spPr>
          <a:xfrm>
            <a:off x="449943" y="1981200"/>
            <a:ext cx="8287657" cy="4572000"/>
          </a:xfrm>
        </p:spPr>
        <p:txBody>
          <a:bodyPr/>
          <a:lstStyle/>
          <a:p>
            <a:r>
              <a:rPr lang="en-US" sz="2400" dirty="0"/>
              <a:t>High neutron production </a:t>
            </a:r>
            <a:r>
              <a:rPr lang="en-US" sz="2400" dirty="0" smtClean="0"/>
              <a:t>rate (</a:t>
            </a:r>
            <a:r>
              <a:rPr lang="en-US" sz="2400" dirty="0"/>
              <a:t>proton or deuteron beams)</a:t>
            </a:r>
          </a:p>
          <a:p>
            <a:r>
              <a:rPr lang="en-US" sz="2400" dirty="0"/>
              <a:t>High beam power (high energy </a:t>
            </a:r>
            <a:r>
              <a:rPr lang="en-US" sz="2400" dirty="0" err="1"/>
              <a:t>E</a:t>
            </a:r>
            <a:r>
              <a:rPr lang="en-US" sz="2400" baseline="-25000" dirty="0" err="1"/>
              <a:t>p</a:t>
            </a:r>
            <a:r>
              <a:rPr lang="en-US" sz="2400" baseline="-25000" dirty="0"/>
              <a:t> </a:t>
            </a:r>
            <a:r>
              <a:rPr lang="en-US" sz="2400" dirty="0"/>
              <a:t>and/or current </a:t>
            </a:r>
            <a:r>
              <a:rPr lang="en-US" sz="2400" dirty="0" err="1"/>
              <a:t>i</a:t>
            </a:r>
            <a:r>
              <a:rPr lang="en-US" sz="2400" baseline="-25000" dirty="0" err="1"/>
              <a:t>p</a:t>
            </a:r>
            <a:r>
              <a:rPr lang="en-US" sz="2400" dirty="0"/>
              <a:t>)</a:t>
            </a:r>
          </a:p>
          <a:p>
            <a:r>
              <a:rPr lang="en-US" sz="2400" dirty="0"/>
              <a:t>Very high </a:t>
            </a:r>
            <a:r>
              <a:rPr lang="en-US" sz="2400" dirty="0" smtClean="0"/>
              <a:t>stability (for high-power ADS):very </a:t>
            </a:r>
            <a:r>
              <a:rPr lang="en-US" sz="2400" dirty="0"/>
              <a:t>few </a:t>
            </a:r>
            <a:r>
              <a:rPr lang="en-US" sz="2400" dirty="0" smtClean="0"/>
              <a:t>beam trips </a:t>
            </a:r>
            <a:r>
              <a:rPr lang="en-US" sz="2400" dirty="0"/>
              <a:t>during long running times</a:t>
            </a:r>
          </a:p>
          <a:p>
            <a:r>
              <a:rPr lang="en-US" sz="2400" dirty="0"/>
              <a:t>Minimal electric power consumption </a:t>
            </a:r>
            <a:r>
              <a:rPr lang="en-US" sz="2400" dirty="0" err="1"/>
              <a:t>P</a:t>
            </a:r>
            <a:r>
              <a:rPr lang="en-US" sz="2400" baseline="-25000" dirty="0" err="1"/>
              <a:t>abs</a:t>
            </a:r>
            <a:r>
              <a:rPr lang="en-US" sz="2400" dirty="0" smtClean="0"/>
              <a:t>: i.e</a:t>
            </a:r>
            <a:r>
              <a:rPr lang="en-US" sz="2400" dirty="0"/>
              <a:t>. optimal  </a:t>
            </a:r>
            <a:r>
              <a:rPr lang="en-US" sz="2400" dirty="0" err="1" smtClean="0"/>
              <a:t>P</a:t>
            </a:r>
            <a:r>
              <a:rPr lang="en-US" sz="2400" baseline="-25000" dirty="0" err="1" smtClean="0"/>
              <a:t>abs</a:t>
            </a:r>
            <a:r>
              <a:rPr lang="en-US" sz="2400" baseline="-25000" dirty="0" smtClean="0"/>
              <a:t> </a:t>
            </a:r>
            <a:r>
              <a:rPr lang="en-US" sz="2400" dirty="0"/>
              <a:t>/</a:t>
            </a:r>
            <a:r>
              <a:rPr lang="en-US" sz="2400" dirty="0" err="1"/>
              <a:t>P</a:t>
            </a:r>
            <a:r>
              <a:rPr lang="en-US" sz="2400" baseline="-25000" dirty="0" err="1"/>
              <a:t>beam</a:t>
            </a:r>
            <a:r>
              <a:rPr lang="en-US" sz="2400" dirty="0"/>
              <a:t> </a:t>
            </a:r>
            <a:r>
              <a:rPr lang="en-US" sz="2400" dirty="0" smtClean="0"/>
              <a:t>ratio (</a:t>
            </a:r>
            <a:r>
              <a:rPr lang="en-US" sz="2400" dirty="0"/>
              <a:t>from 4 to 25 in existing accelerators</a:t>
            </a:r>
            <a:r>
              <a:rPr lang="en-US" sz="2400" dirty="0" smtClean="0"/>
              <a:t>)</a:t>
            </a:r>
          </a:p>
          <a:p>
            <a:endParaRPr lang="en-US" sz="2400" dirty="0"/>
          </a:p>
          <a:p>
            <a:pPr marL="0" indent="0" algn="ctr">
              <a:buFontTx/>
              <a:buNone/>
            </a:pPr>
            <a:r>
              <a:rPr lang="en-US" sz="2400" b="1" dirty="0"/>
              <a:t>Most of these requirements are more severe than in conventional research accelerators and require</a:t>
            </a:r>
            <a:r>
              <a:rPr lang="en-US" sz="2400" b="1" dirty="0" smtClean="0"/>
              <a:t>,           at </a:t>
            </a:r>
            <a:r>
              <a:rPr lang="en-US" sz="2400" b="1" dirty="0"/>
              <a:t>least for high power </a:t>
            </a:r>
            <a:r>
              <a:rPr lang="en-US" sz="2400" b="1" dirty="0" smtClean="0"/>
              <a:t>ADS, a special </a:t>
            </a:r>
            <a:r>
              <a:rPr lang="en-US" sz="2400" b="1" dirty="0"/>
              <a:t>design</a:t>
            </a:r>
            <a:endParaRPr lang="en-US" sz="2400" baseline="-25000" dirty="0"/>
          </a:p>
          <a:p>
            <a:endParaRPr lang="en-US" sz="2400" dirty="0"/>
          </a:p>
        </p:txBody>
      </p:sp>
      <p:sp>
        <p:nvSpPr>
          <p:cNvPr id="25605" name="Rectangle 5"/>
          <p:cNvSpPr>
            <a:spLocks noChangeArrowheads="1"/>
          </p:cNvSpPr>
          <p:nvPr/>
        </p:nvSpPr>
        <p:spPr bwMode="auto">
          <a:xfrm>
            <a:off x="0" y="0"/>
            <a:ext cx="4343400" cy="519113"/>
          </a:xfrm>
          <a:prstGeom prst="rect">
            <a:avLst/>
          </a:prstGeom>
          <a:solidFill>
            <a:schemeClr val="bg2"/>
          </a:solidFill>
          <a:ln w="9525">
            <a:noFill/>
            <a:miter lim="800000"/>
            <a:headEnd/>
            <a:tailEnd/>
          </a:ln>
        </p:spPr>
        <p:txBody>
          <a:bodyPr>
            <a:spAutoFit/>
          </a:bodyPr>
          <a:lstStyle/>
          <a:p>
            <a:pPr algn="l"/>
            <a:r>
              <a:rPr lang="en-US" sz="2800" baseline="0"/>
              <a:t>    </a:t>
            </a:r>
            <a:r>
              <a:rPr lang="en-US" sz="2400" baseline="0">
                <a:solidFill>
                  <a:schemeClr val="bg1"/>
                </a:solidFill>
              </a:rPr>
              <a:t>The particle accelerator</a:t>
            </a:r>
            <a:endParaRPr lang="en-US" sz="2800" baseline="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cstate="print"/>
          <a:srcRect/>
          <a:stretch>
            <a:fillRect/>
          </a:stretch>
        </p:blipFill>
        <p:spPr bwMode="auto">
          <a:xfrm>
            <a:off x="-1" y="179625"/>
            <a:ext cx="9144001" cy="6130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3000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30000" smtClean="0">
            <a:ln>
              <a:noFill/>
            </a:ln>
            <a:solidFill>
              <a:schemeClr val="tx1"/>
            </a:solidFill>
            <a:effectLst/>
            <a:latin typeface="Arial" charset="0"/>
            <a:ea typeface="ＭＳ Ｐゴシック" pitchFamily="84" charset="-128"/>
          </a:defRPr>
        </a:defPPr>
      </a:lstStyle>
    </a:lnDef>
    <a:txDef>
      <a:spPr>
        <a:noFill/>
      </a:spPr>
      <a:bodyPr wrap="none" rtlCol="0">
        <a:spAutoFit/>
      </a:bodyPr>
      <a:lstStyle>
        <a:defPPr>
          <a:defRPr sz="2400" baseline="0" dirty="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26018</TotalTime>
  <Words>3176</Words>
  <Application>Microsoft Office PowerPoint</Application>
  <PresentationFormat>Presentazione su schermo (4:3)</PresentationFormat>
  <Paragraphs>694</Paragraphs>
  <Slides>41</Slides>
  <Notes>32</Notes>
  <HiddenSlides>0</HiddenSlides>
  <MMClips>0</MMClips>
  <ScaleCrop>false</ScaleCrop>
  <HeadingPairs>
    <vt:vector size="6" baseType="variant">
      <vt:variant>
        <vt:lpstr>Tema</vt:lpstr>
      </vt:variant>
      <vt:variant>
        <vt:i4>7</vt:i4>
      </vt:variant>
      <vt:variant>
        <vt:lpstr>Server OLE incorporati</vt:lpstr>
      </vt:variant>
      <vt:variant>
        <vt:i4>2</vt:i4>
      </vt:variant>
      <vt:variant>
        <vt:lpstr>Titoli diapositive</vt:lpstr>
      </vt:variant>
      <vt:variant>
        <vt:i4>41</vt:i4>
      </vt:variant>
    </vt:vector>
  </HeadingPairs>
  <TitlesOfParts>
    <vt:vector size="50" baseType="lpstr">
      <vt:lpstr>Blank Presentation</vt:lpstr>
      <vt:lpstr>1_Blank Presentation</vt:lpstr>
      <vt:lpstr>Tema di Office</vt:lpstr>
      <vt:lpstr>1_Tema di Office</vt:lpstr>
      <vt:lpstr>2_Blank Presentation</vt:lpstr>
      <vt:lpstr>3_Blank Presentation</vt:lpstr>
      <vt:lpstr>2_Tema di Office</vt:lpstr>
      <vt:lpstr>Equation</vt:lpstr>
      <vt:lpstr>Equazione</vt:lpstr>
      <vt:lpstr>Study of an intrinsically safe infrastructure for training and research on nuclear technologies </vt:lpstr>
      <vt:lpstr>Diapositiva 2</vt:lpstr>
      <vt:lpstr>Diapositiva 3</vt:lpstr>
      <vt:lpstr>Diapositiva 4</vt:lpstr>
      <vt:lpstr>Diapositiva 5</vt:lpstr>
      <vt:lpstr>Diapositiva 6</vt:lpstr>
      <vt:lpstr>Diapositiva 7</vt:lpstr>
      <vt:lpstr>Accelerator requirements:          </vt:lpstr>
      <vt:lpstr>Diapositiva 9</vt:lpstr>
      <vt:lpstr>Diapositiva 10</vt:lpstr>
      <vt:lpstr>Diapositiva 11</vt:lpstr>
      <vt:lpstr>Diapositiva 12</vt:lpstr>
      <vt:lpstr>Requirements for a research and training infrastructure</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Conclusions</vt:lpstr>
      <vt:lpstr>Diapositiva 31</vt:lpstr>
      <vt:lpstr>Diapositiva 32</vt:lpstr>
      <vt:lpstr>Diapositiva 33</vt:lpstr>
      <vt:lpstr>WHAT IS AN ADS FOR?</vt:lpstr>
      <vt:lpstr>Diapositiva 35</vt:lpstr>
      <vt:lpstr>INFN/ANN proposal: the project  targets</vt:lpstr>
      <vt:lpstr>Diapositiva 37</vt:lpstr>
      <vt:lpstr>Diapositiva 38</vt:lpstr>
      <vt:lpstr>Diapositiva 39</vt:lpstr>
      <vt:lpstr>Diapositiva 40</vt:lpstr>
      <vt:lpstr>Diapositiva 41</vt:lpstr>
    </vt:vector>
  </TitlesOfParts>
  <Company>Giovanni Ricco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Ricco</dc:creator>
  <cp:lastModifiedBy>Marco Ripani</cp:lastModifiedBy>
  <cp:revision>216</cp:revision>
  <cp:lastPrinted>2012-04-27T14:18:45Z</cp:lastPrinted>
  <dcterms:created xsi:type="dcterms:W3CDTF">2012-03-15T11:09:29Z</dcterms:created>
  <dcterms:modified xsi:type="dcterms:W3CDTF">2013-10-28T13:22:31Z</dcterms:modified>
</cp:coreProperties>
</file>